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vdet ÇETİNBAŞ" initials="AÇ" lastIdx="4" clrIdx="0">
    <p:extLst>
      <p:ext uri="{19B8F6BF-5375-455C-9EA6-DF929625EA0E}">
        <p15:presenceInfo xmlns:p15="http://schemas.microsoft.com/office/powerpoint/2012/main" userId="A.Cevdet ÇETİNBAŞ"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50" autoAdjust="0"/>
  </p:normalViewPr>
  <p:slideViewPr>
    <p:cSldViewPr snapToGrid="0">
      <p:cViewPr>
        <p:scale>
          <a:sx n="50" d="100"/>
          <a:sy n="50" d="100"/>
        </p:scale>
        <p:origin x="5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10:32:09.351"/>
    </inkml:context>
    <inkml:brush xml:id="br0">
      <inkml:brushProperty name="width" value="0.3" units="cm"/>
      <inkml:brushProperty name="height" value="0.6" units="cm"/>
      <inkml:brushProperty name="color" value="#EAEAEA"/>
      <inkml:brushProperty name="tip" value="rectangle"/>
      <inkml:brushProperty name="rasterOp" value="maskPen"/>
      <inkml:brushProperty name="ignorePressure" value="1"/>
    </inkml:brush>
  </inkml:definitions>
  <inkml:trace contextRef="#ctx0" brushRef="#br0">1002 0,'-958'0,"914"0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10:32:13.170"/>
    </inkml:context>
    <inkml:brush xml:id="br0">
      <inkml:brushProperty name="width" value="0.3" units="cm"/>
      <inkml:brushProperty name="height" value="0.6" units="cm"/>
      <inkml:brushProperty name="color" value="#EAEAEA"/>
      <inkml:brushProperty name="tip" value="rectangle"/>
      <inkml:brushProperty name="rasterOp" value="maskPen"/>
      <inkml:brushProperty name="ignorePressure" value="1"/>
    </inkml:brush>
  </inkml:definitions>
  <inkml:trace contextRef="#ctx0" brushRef="#br0">1 0,'9'0,"20"9,16 12,8 1,13 8,23-2,23-6,10-7,3-5,-2-5,-4-3,-13-2,-7-1,-11-1,-12 1,-9 0,-8 1,-13-1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1T10:32:15.431"/>
    </inkml:context>
    <inkml:brush xml:id="br0">
      <inkml:brushProperty name="width" value="0.3" units="cm"/>
      <inkml:brushProperty name="height" value="0.6" units="cm"/>
      <inkml:brushProperty name="color" value="#EAEAEA"/>
      <inkml:brushProperty name="tip" value="rectangle"/>
      <inkml:brushProperty name="rasterOp" value="maskPen"/>
      <inkml:brushProperty name="ignorePressure" value="1"/>
    </inkml:brush>
  </inkml:definitions>
  <inkml:trace contextRef="#ctx0" brushRef="#br0">1729 230,'-108'1,"-32"0,-213-24,237 7,10 3,-127-34,-34-7,7 1,120 28,134 24,309 54,75 10,-144-32,327 0,407-33,-901 5,116 22,7 0,-150-21,-83-5,-2 1,-1512-3,917 4,700 4,0 2,0 3,97 29,-47-11,23-1,1-6,185 5,275-26,-306-4,271 3,-515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0:33:07.633"/>
    </inkml:context>
    <inkml:brush xml:id="br0">
      <inkml:brushProperty name="width" value="0.35" units="cm"/>
      <inkml:brushProperty name="height" value="0.35" units="cm"/>
      <inkml:brushProperty name="color" value="#F8F8F8"/>
    </inkml:brush>
  </inkml:definitions>
  <inkml:trace contextRef="#ctx0" brushRef="#br0">2769 71 24575,'-2649'0'0,"2640"0"0,0 1 0,0-1 0,0 2 0,0-1 0,0 1 0,1 1 0,-14 4 0,19-6 0,1 0 0,0 0 0,0 0 0,0 0 0,0 1 0,1-1 0,-1 0 0,0 1 0,0-1 0,1 1 0,-1 0 0,1-1 0,0 1 0,-1 0 0,1 0 0,0 0 0,0 0 0,0 0 0,0 0 0,0 0 0,1 1 0,-1-1 0,1 0 0,-1 0 0,1 0 0,0 1 0,0-1 0,0 0 0,0 1 0,0-1 0,0 0 0,1 0 0,-1 1 0,1-1 0,1 2 0,-1 0 0,1 0 0,0 0 0,0-1 0,1 1 0,-1-1 0,1 0 0,-1 0 0,1 0 0,0 0 0,0 0 0,0-1 0,1 1 0,-1-1 0,1 0 0,-1 0 0,6 2 0,70 23 0,-55-20 0,16 3 0,0-1 0,1-2 0,50 3 0,121-7 0,20 1 0,-159 5 0,129 33 0,-122-22 0,88 9 0,-87-16 0,101 28 0,-116-23 0,1-4 0,115 11 0,130-24 0,-189-2 0,-69-3 0,0-2 0,77-18 0,-55 9 0,-30 3 0,81-30 0,-49 15 0,101-37 0,-174 62 0,0 0 0,0-1 0,0 0 0,0 1 0,0-2 0,-1 1 0,1 0 0,-1-1 0,0 0 0,6-7 0,-9 10 0,-1-1 0,1 1 0,0 0 0,0-1 0,-1 1 0,1-1 0,-1 1 0,1-1 0,-1 1 0,0-1 0,0 1 0,1-1 0,-1 1 0,0-1 0,0 0 0,-1 1 0,1-1 0,0 1 0,0-1 0,-1 1 0,1-1 0,-1 1 0,1-1 0,-1 1 0,0-1 0,0 1 0,1 0 0,-1-1 0,0 1 0,0 0 0,0 0 0,0 0 0,-1 0 0,1 0 0,0 0 0,0 0 0,-1 0 0,1 0 0,0 0 0,-1 1 0,-1-2 0,-19-9 0,0 1 0,-46-16 0,44 18 0,1 0 0,-39-21 0,55 25 0,1 0 0,0 0 0,0-1 0,1 0 0,-1 0 0,1 0 0,0 0 0,0-1 0,1 0 0,0 0 0,0 0 0,0-1 0,-4-10 0,7 16 0,0-1 0,1 0 0,-2 0 0,1 1 0,0-1 0,0 1 0,0-1 0,-1 1 0,1-1 0,-1 1 0,1 0 0,-1-1 0,1 1 0,-1 0 0,0 0 0,0 0 0,0 1 0,1-1 0,-1 0 0,0 1 0,0-1 0,0 1 0,0 0 0,0-1 0,0 1 0,0 0 0,0 0 0,0 0 0,-3 1 0,-8 1 0,1 0 0,0 1 0,-21 9 0,8-4 0,-39 6 0,-101 10 0,100-16 0,-122 33 0,15-28 0,-222-12 0,185-5 0,-568 4 0,743 1 0,0-2 0,-1-1 0,1-2 0,0-1 0,1-1 0,-55-19 0,50 2 0,37 23 0,1 0 0,-1-1 0,1 1 0,-1-1 0,1 1 0,-1-1 0,1 1 0,0-1 0,-1 1 0,1-1 0,-1 0 0,1 1 0,0-1 0,0 1 0,-1-1 0,1 0 0,0 1 0,0-1 0,0 0 0,0 1 0,0-1 0,0 0 0,0 1 0,0-1 0,0 0 0,0 1 0,0-1 0,0 0 0,0 1 0,1-1 0,-1 0 0,0 1 0,0-1 0,1 1 0,-1-1 0,0 0 0,1 1 0,-1-1 0,1 1 0,-1-1 0,1 1 0,-1-1 0,1 1 0,-1 0 0,1-1 0,-1 1 0,1 0 0,-1-1 0,1 1 0,0 0 0,-1-1 0,1 1 0,0 0 0,-1 0 0,1 0 0,1 0 0,19-6 0,1 1 0,0 1 0,0 1 0,1 1 0,-1 1 0,0 1 0,25 3 0,2-2 0,1385 4-75,-951-6-1215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0:33:46.797"/>
    </inkml:context>
    <inkml:brush xml:id="br0">
      <inkml:brushProperty name="width" value="0.35" units="cm"/>
      <inkml:brushProperty name="height" value="0.35" units="cm"/>
      <inkml:brushProperty name="color" value="#F8F8F8"/>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B448C-11A5-44EC-B3BB-599AA2608314}" type="datetimeFigureOut">
              <a:rPr lang="tr-TR" smtClean="0"/>
              <a:t>9.09.2022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1D7AA-57C3-4F1D-BB5C-AFF877DE8BE3}" type="slidenum">
              <a:rPr lang="tr-TR" smtClean="0"/>
              <a:t>‹#›</a:t>
            </a:fld>
            <a:endParaRPr lang="tr-TR"/>
          </a:p>
        </p:txBody>
      </p:sp>
    </p:spTree>
    <p:extLst>
      <p:ext uri="{BB962C8B-B14F-4D97-AF65-F5344CB8AC3E}">
        <p14:creationId xmlns:p14="http://schemas.microsoft.com/office/powerpoint/2010/main" val="78280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sz="1800" b="0" i="0" u="none" strike="noStrike" baseline="0" dirty="0">
              <a:solidFill>
                <a:srgbClr val="000000"/>
              </a:solidFill>
              <a:latin typeface="Calibri" panose="020F0502020204030204" pitchFamily="34" charset="0"/>
            </a:endParaRPr>
          </a:p>
          <a:p>
            <a:r>
              <a:rPr lang="tr-TR" sz="1800" b="0" i="0" u="none" strike="noStrike" baseline="0" dirty="0">
                <a:latin typeface="Calibri" panose="020F0502020204030204" pitchFamily="34" charset="0"/>
              </a:rPr>
              <a:t>Anne baba olarak geleceğe yönelik en değerli yatırımlarımız çocuklarımızdır. Çok sevdiğimiz çocuklarımız için her şeyin en iyisini en güzelini isteriz. Bu istekle daha çocuklarımız doğmadan onlarla ilgili önemli kararlar alırız ve büyüyünce hangi mesleği seçeceğine ilişkin hayaller kurarız. </a:t>
            </a:r>
          </a:p>
          <a:p>
            <a:r>
              <a:rPr lang="tr-TR" sz="1800" b="0" i="0" u="none" strike="noStrike" baseline="0" dirty="0">
                <a:latin typeface="Calibri" panose="020F0502020204030204" pitchFamily="34" charset="0"/>
              </a:rPr>
              <a:t>En iyi çocuk bizim olacaktır, en güzel, en başarılı, en akıllı, en mutlu….. Hatta an gelir kendimizden bile </a:t>
            </a:r>
          </a:p>
          <a:p>
            <a:r>
              <a:rPr lang="tr-TR" sz="1800" b="0" i="0" u="none" strike="noStrike" baseline="0" dirty="0">
                <a:latin typeface="Calibri" panose="020F0502020204030204" pitchFamily="34" charset="0"/>
              </a:rPr>
              <a:t>vazgeçeriz onlar için…. Bir motif gibi sabırla, </a:t>
            </a:r>
          </a:p>
          <a:p>
            <a:r>
              <a:rPr lang="tr-TR" sz="1800" b="0" i="0" u="none" strike="noStrike" baseline="0" dirty="0">
                <a:latin typeface="Calibri" panose="020F0502020204030204" pitchFamily="34" charset="0"/>
              </a:rPr>
              <a:t>özveriyle, emekle işleriz onları…. </a:t>
            </a:r>
          </a:p>
          <a:p>
            <a:r>
              <a:rPr lang="tr-TR" sz="1800" b="0" i="0" u="none" strike="noStrike" baseline="0" dirty="0">
                <a:latin typeface="Calibri" panose="020F0502020204030204" pitchFamily="34" charset="0"/>
              </a:rPr>
              <a:t>Onlar bizim çocuklarımızdır… </a:t>
            </a:r>
          </a:p>
          <a:p>
            <a:pPr algn="l"/>
            <a:endParaRPr lang="tr-TR" sz="1800" b="0" i="0" u="none" strike="noStrike" baseline="0" dirty="0">
              <a:solidFill>
                <a:srgbClr val="000000"/>
              </a:solidFill>
              <a:latin typeface="Calibri" panose="020F0502020204030204" pitchFamily="34" charset="0"/>
            </a:endParaRPr>
          </a:p>
          <a:p>
            <a:r>
              <a:rPr lang="tr-TR" sz="1800" b="0" i="0" u="none" strike="noStrike" baseline="0" dirty="0">
                <a:latin typeface="Calibri" panose="020F0502020204030204" pitchFamily="34" charset="0"/>
              </a:rPr>
              <a:t>Bu çalışma; çocuğunuzun kendini tanıyıp kendine uygun mesleği seçerek mutlu, üretken ve başarılı bir hayat sürmesi için, size ve çocuklarınıza yol gösterecektir. </a:t>
            </a:r>
            <a:endParaRPr lang="tr-TR" dirty="0"/>
          </a:p>
        </p:txBody>
      </p:sp>
      <p:sp>
        <p:nvSpPr>
          <p:cNvPr id="4" name="Slayt Numarası Yer Tutucusu 3"/>
          <p:cNvSpPr>
            <a:spLocks noGrp="1"/>
          </p:cNvSpPr>
          <p:nvPr>
            <p:ph type="sldNum" sz="quarter" idx="5"/>
          </p:nvPr>
        </p:nvSpPr>
        <p:spPr/>
        <p:txBody>
          <a:bodyPr/>
          <a:lstStyle/>
          <a:p>
            <a:fld id="{E1C1D7AA-57C3-4F1D-BB5C-AFF877DE8BE3}" type="slidenum">
              <a:rPr lang="tr-TR" smtClean="0"/>
              <a:t>2</a:t>
            </a:fld>
            <a:endParaRPr lang="tr-TR"/>
          </a:p>
        </p:txBody>
      </p:sp>
    </p:spTree>
    <p:extLst>
      <p:ext uri="{BB962C8B-B14F-4D97-AF65-F5344CB8AC3E}">
        <p14:creationId xmlns:p14="http://schemas.microsoft.com/office/powerpoint/2010/main" val="26885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AİLENİN MESLEK SEÇİM SÜRECİNDE NE GİBİ ETKİLERİ OLDUĞUNU KONUŞTUĞUMUZA GÖRE ARTIK ANNE, BABA VE GENÇLERİN BEKLENTİLERİNDEN DE SÖZ EDEBİLİRİZ.</a:t>
            </a:r>
          </a:p>
        </p:txBody>
      </p:sp>
      <p:sp>
        <p:nvSpPr>
          <p:cNvPr id="4" name="Slayt Numarası Yer Tutucusu 3"/>
          <p:cNvSpPr>
            <a:spLocks noGrp="1"/>
          </p:cNvSpPr>
          <p:nvPr>
            <p:ph type="sldNum" sz="quarter" idx="5"/>
          </p:nvPr>
        </p:nvSpPr>
        <p:spPr/>
        <p:txBody>
          <a:bodyPr/>
          <a:lstStyle/>
          <a:p>
            <a:fld id="{E1C1D7AA-57C3-4F1D-BB5C-AFF877DE8BE3}" type="slidenum">
              <a:rPr lang="tr-TR" smtClean="0"/>
              <a:t>5</a:t>
            </a:fld>
            <a:endParaRPr lang="tr-TR"/>
          </a:p>
        </p:txBody>
      </p:sp>
    </p:spTree>
    <p:extLst>
      <p:ext uri="{BB962C8B-B14F-4D97-AF65-F5344CB8AC3E}">
        <p14:creationId xmlns:p14="http://schemas.microsoft.com/office/powerpoint/2010/main" val="353432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1C1D7AA-57C3-4F1D-BB5C-AFF877DE8BE3}" type="slidenum">
              <a:rPr lang="tr-TR" smtClean="0"/>
              <a:t>11</a:t>
            </a:fld>
            <a:endParaRPr lang="tr-TR"/>
          </a:p>
        </p:txBody>
      </p:sp>
    </p:spTree>
    <p:extLst>
      <p:ext uri="{BB962C8B-B14F-4D97-AF65-F5344CB8AC3E}">
        <p14:creationId xmlns:p14="http://schemas.microsoft.com/office/powerpoint/2010/main" val="31724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1C1D7AA-57C3-4F1D-BB5C-AFF877DE8BE3}" type="slidenum">
              <a:rPr lang="tr-TR" smtClean="0"/>
              <a:t>12</a:t>
            </a:fld>
            <a:endParaRPr lang="tr-TR"/>
          </a:p>
        </p:txBody>
      </p:sp>
    </p:spTree>
    <p:extLst>
      <p:ext uri="{BB962C8B-B14F-4D97-AF65-F5344CB8AC3E}">
        <p14:creationId xmlns:p14="http://schemas.microsoft.com/office/powerpoint/2010/main" val="345007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1C1D7AA-57C3-4F1D-BB5C-AFF877DE8BE3}" type="slidenum">
              <a:rPr lang="tr-TR" smtClean="0"/>
              <a:t>13</a:t>
            </a:fld>
            <a:endParaRPr lang="tr-TR"/>
          </a:p>
        </p:txBody>
      </p:sp>
    </p:spTree>
    <p:extLst>
      <p:ext uri="{BB962C8B-B14F-4D97-AF65-F5344CB8AC3E}">
        <p14:creationId xmlns:p14="http://schemas.microsoft.com/office/powerpoint/2010/main" val="192925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Tree>
    <p:extLst>
      <p:ext uri="{BB962C8B-B14F-4D97-AF65-F5344CB8AC3E}">
        <p14:creationId xmlns:p14="http://schemas.microsoft.com/office/powerpoint/2010/main" val="263517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8" name="Dikdörtgen 7">
            <a:extLst>
              <a:ext uri="{FF2B5EF4-FFF2-40B4-BE49-F238E27FC236}">
                <a16:creationId xmlns:a16="http://schemas.microsoft.com/office/drawing/2014/main" id="{3D81BE02-C55D-CD81-3084-28E5CFDEC40D}"/>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255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8" name="Dikdörtgen 7">
            <a:extLst>
              <a:ext uri="{FF2B5EF4-FFF2-40B4-BE49-F238E27FC236}">
                <a16:creationId xmlns:a16="http://schemas.microsoft.com/office/drawing/2014/main" id="{ADBBC936-7CE2-3BEC-95CD-989338DFC5FC}"/>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03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8" name="Dikdörtgen 7">
            <a:extLst>
              <a:ext uri="{FF2B5EF4-FFF2-40B4-BE49-F238E27FC236}">
                <a16:creationId xmlns:a16="http://schemas.microsoft.com/office/drawing/2014/main" id="{EE1AD669-5A23-67E9-D5A4-39D4C8957A15}"/>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31287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8" name="Dikdörtgen 7">
            <a:extLst>
              <a:ext uri="{FF2B5EF4-FFF2-40B4-BE49-F238E27FC236}">
                <a16:creationId xmlns:a16="http://schemas.microsoft.com/office/drawing/2014/main" id="{A132F82F-820E-2A6E-53A4-E13FD5080311}"/>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1495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8" name="Dikdörtgen 7">
            <a:extLst>
              <a:ext uri="{FF2B5EF4-FFF2-40B4-BE49-F238E27FC236}">
                <a16:creationId xmlns:a16="http://schemas.microsoft.com/office/drawing/2014/main" id="{39AA631A-7DE8-4205-347C-AC91AE0599D4}"/>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5412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8" name="Dikdörtgen 7">
            <a:extLst>
              <a:ext uri="{FF2B5EF4-FFF2-40B4-BE49-F238E27FC236}">
                <a16:creationId xmlns:a16="http://schemas.microsoft.com/office/drawing/2014/main" id="{086CA799-8E7F-F35A-EDF6-0D636E62EEDD}"/>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71206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8" name="Dikdörtgen 7">
            <a:extLst>
              <a:ext uri="{FF2B5EF4-FFF2-40B4-BE49-F238E27FC236}">
                <a16:creationId xmlns:a16="http://schemas.microsoft.com/office/drawing/2014/main" id="{3D3F7977-0C86-0E13-E76E-3C228E0EAEF7}"/>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7153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10" name="Dikdörtgen 9">
            <a:extLst>
              <a:ext uri="{FF2B5EF4-FFF2-40B4-BE49-F238E27FC236}">
                <a16:creationId xmlns:a16="http://schemas.microsoft.com/office/drawing/2014/main" id="{82CDDCD7-D48B-69C2-9884-18841B681A29}"/>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0812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1311C2E-E68A-4D7B-AD07-9AC64409A82F}"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DF974-ED2D-4A99-AE5A-5CCE307D85A5}" type="slidenum">
              <a:rPr lang="tr-TR" smtClean="0"/>
              <a:t>‹#›</a:t>
            </a:fld>
            <a:endParaRPr lang="tr-TR"/>
          </a:p>
        </p:txBody>
      </p:sp>
      <p:sp>
        <p:nvSpPr>
          <p:cNvPr id="8" name="Dikdörtgen 7">
            <a:extLst>
              <a:ext uri="{FF2B5EF4-FFF2-40B4-BE49-F238E27FC236}">
                <a16:creationId xmlns:a16="http://schemas.microsoft.com/office/drawing/2014/main" id="{F13B798C-5956-78FD-D03A-65B312B5CD1C}"/>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7083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1311C2E-E68A-4D7B-AD07-9AC64409A82F}"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DF974-ED2D-4A99-AE5A-5CCE307D85A5}" type="slidenum">
              <a:rPr lang="tr-TR" smtClean="0"/>
              <a:t>‹#›</a:t>
            </a:fld>
            <a:endParaRPr lang="tr-TR"/>
          </a:p>
        </p:txBody>
      </p:sp>
      <p:sp>
        <p:nvSpPr>
          <p:cNvPr id="9" name="Dikdörtgen 8">
            <a:extLst>
              <a:ext uri="{FF2B5EF4-FFF2-40B4-BE49-F238E27FC236}">
                <a16:creationId xmlns:a16="http://schemas.microsoft.com/office/drawing/2014/main" id="{78E3A1F7-ACB9-D080-1BD1-B53F62A9F513}"/>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146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1311C2E-E68A-4D7B-AD07-9AC64409A82F}" type="datetimeFigureOut">
              <a:rPr lang="tr-TR" smtClean="0"/>
              <a:t>9.09.2022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7DF974-ED2D-4A99-AE5A-5CCE307D85A5}" type="slidenum">
              <a:rPr lang="tr-TR" smtClean="0"/>
              <a:t>‹#›</a:t>
            </a:fld>
            <a:endParaRPr lang="tr-TR"/>
          </a:p>
        </p:txBody>
      </p:sp>
      <p:sp>
        <p:nvSpPr>
          <p:cNvPr id="11" name="Dikdörtgen 10">
            <a:extLst>
              <a:ext uri="{FF2B5EF4-FFF2-40B4-BE49-F238E27FC236}">
                <a16:creationId xmlns:a16="http://schemas.microsoft.com/office/drawing/2014/main" id="{4C4DBF28-D375-8A0D-DDF3-FD3B7EF92857}"/>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7715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1311C2E-E68A-4D7B-AD07-9AC64409A82F}" type="datetimeFigureOut">
              <a:rPr lang="tr-TR" smtClean="0"/>
              <a:t>9.09.2022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7DF974-ED2D-4A99-AE5A-5CCE307D85A5}" type="slidenum">
              <a:rPr lang="tr-TR" smtClean="0"/>
              <a:t>‹#›</a:t>
            </a:fld>
            <a:endParaRPr lang="tr-TR"/>
          </a:p>
        </p:txBody>
      </p:sp>
      <p:sp>
        <p:nvSpPr>
          <p:cNvPr id="7" name="Dikdörtgen 6">
            <a:extLst>
              <a:ext uri="{FF2B5EF4-FFF2-40B4-BE49-F238E27FC236}">
                <a16:creationId xmlns:a16="http://schemas.microsoft.com/office/drawing/2014/main" id="{31ADB17B-0EC6-150F-8A61-4F78507CA843}"/>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46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11C2E-E68A-4D7B-AD07-9AC64409A82F}" type="datetimeFigureOut">
              <a:rPr lang="tr-TR" smtClean="0"/>
              <a:t>9.09.2022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67DF974-ED2D-4A99-AE5A-5CCE307D85A5}" type="slidenum">
              <a:rPr lang="tr-TR" smtClean="0"/>
              <a:t>‹#›</a:t>
            </a:fld>
            <a:endParaRPr lang="tr-TR"/>
          </a:p>
        </p:txBody>
      </p:sp>
      <p:sp>
        <p:nvSpPr>
          <p:cNvPr id="6" name="Dikdörtgen 5">
            <a:extLst>
              <a:ext uri="{FF2B5EF4-FFF2-40B4-BE49-F238E27FC236}">
                <a16:creationId xmlns:a16="http://schemas.microsoft.com/office/drawing/2014/main" id="{072F551B-0914-6521-7932-2172890B1FED}"/>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3241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1311C2E-E68A-4D7B-AD07-9AC64409A82F}"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DF974-ED2D-4A99-AE5A-5CCE307D85A5}" type="slidenum">
              <a:rPr lang="tr-TR" smtClean="0"/>
              <a:t>‹#›</a:t>
            </a:fld>
            <a:endParaRPr lang="tr-TR"/>
          </a:p>
        </p:txBody>
      </p:sp>
      <p:sp>
        <p:nvSpPr>
          <p:cNvPr id="9" name="Dikdörtgen 8">
            <a:extLst>
              <a:ext uri="{FF2B5EF4-FFF2-40B4-BE49-F238E27FC236}">
                <a16:creationId xmlns:a16="http://schemas.microsoft.com/office/drawing/2014/main" id="{74D73A92-0D02-4F4E-9AB3-6FFC86B26D15}"/>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8836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1311C2E-E68A-4D7B-AD07-9AC64409A82F}"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DF974-ED2D-4A99-AE5A-5CCE307D85A5}" type="slidenum">
              <a:rPr lang="tr-TR" smtClean="0"/>
              <a:t>‹#›</a:t>
            </a:fld>
            <a:endParaRPr lang="tr-TR"/>
          </a:p>
        </p:txBody>
      </p:sp>
      <p:sp>
        <p:nvSpPr>
          <p:cNvPr id="9" name="Dikdörtgen 8">
            <a:extLst>
              <a:ext uri="{FF2B5EF4-FFF2-40B4-BE49-F238E27FC236}">
                <a16:creationId xmlns:a16="http://schemas.microsoft.com/office/drawing/2014/main" id="{A318E74D-FAD2-60C7-8D84-4CEEF0F9A937}"/>
              </a:ext>
            </a:extLst>
          </p:cNvPr>
          <p:cNvSpPr/>
          <p:nvPr userDrawn="1"/>
        </p:nvSpPr>
        <p:spPr>
          <a:xfrm>
            <a:off x="9487691" y="-541866"/>
            <a:ext cx="3479539" cy="3268133"/>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6752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311C2E-E68A-4D7B-AD07-9AC64409A82F}" type="datetimeFigureOut">
              <a:rPr lang="tr-TR" smtClean="0"/>
              <a:t>9.09.2022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7DF974-ED2D-4A99-AE5A-5CCE307D85A5}" type="slidenum">
              <a:rPr lang="tr-TR" smtClean="0"/>
              <a:t>‹#›</a:t>
            </a:fld>
            <a:endParaRPr lang="tr-TR"/>
          </a:p>
        </p:txBody>
      </p:sp>
    </p:spTree>
    <p:extLst>
      <p:ext uri="{BB962C8B-B14F-4D97-AF65-F5344CB8AC3E}">
        <p14:creationId xmlns:p14="http://schemas.microsoft.com/office/powerpoint/2010/main" val="394963222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target-arrow-achieve-sticker-hit-2704455/"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target-arrow-achieve-sticker-hit-270445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en/target-arrow-achieve-sticker-hit-270445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ixabay.com/en/target-arrow-achieve-sticker-hit-270445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0.png"/><Relationship Id="rId9" Type="http://schemas.openxmlformats.org/officeDocument/2006/relationships/customXml" Target="../ink/ink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tr/photo/83942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9AC509-3038-DCA9-0774-6B4FBF319420}"/>
              </a:ext>
            </a:extLst>
          </p:cNvPr>
          <p:cNvSpPr>
            <a:spLocks noGrp="1"/>
          </p:cNvSpPr>
          <p:nvPr>
            <p:ph type="ctrTitle"/>
          </p:nvPr>
        </p:nvSpPr>
        <p:spPr>
          <a:xfrm>
            <a:off x="1693304" y="3814231"/>
            <a:ext cx="7766936" cy="1646302"/>
          </a:xfrm>
        </p:spPr>
        <p:txBody>
          <a:bodyPr/>
          <a:lstStyle/>
          <a:p>
            <a:pPr algn="ctr"/>
            <a:r>
              <a:rPr lang="tr-TR" dirty="0"/>
              <a:t>MESLEK SEÇİMİNDE AİLENİN ROLÜ</a:t>
            </a:r>
          </a:p>
        </p:txBody>
      </p:sp>
      <p:sp>
        <p:nvSpPr>
          <p:cNvPr id="3" name="Alt Başlık 2">
            <a:extLst>
              <a:ext uri="{FF2B5EF4-FFF2-40B4-BE49-F238E27FC236}">
                <a16:creationId xmlns:a16="http://schemas.microsoft.com/office/drawing/2014/main" id="{6D885BF8-64DE-144C-280E-005553AE35F2}"/>
              </a:ext>
            </a:extLst>
          </p:cNvPr>
          <p:cNvSpPr>
            <a:spLocks noGrp="1"/>
          </p:cNvSpPr>
          <p:nvPr>
            <p:ph type="subTitle" idx="1"/>
          </p:nvPr>
        </p:nvSpPr>
        <p:spPr>
          <a:xfrm>
            <a:off x="0" y="5460533"/>
            <a:ext cx="7766936" cy="1096899"/>
          </a:xfrm>
        </p:spPr>
        <p:txBody>
          <a:bodyPr/>
          <a:lstStyle/>
          <a:p>
            <a:r>
              <a:rPr lang="tr-TR" dirty="0"/>
              <a:t>SİVAS REHBERLİK VE ARAŞTIRMA MERKEZİ</a:t>
            </a:r>
          </a:p>
        </p:txBody>
      </p:sp>
      <p:sp>
        <p:nvSpPr>
          <p:cNvPr id="5" name="Dikdörtgen 4">
            <a:extLst>
              <a:ext uri="{FF2B5EF4-FFF2-40B4-BE49-F238E27FC236}">
                <a16:creationId xmlns:a16="http://schemas.microsoft.com/office/drawing/2014/main" id="{467F1A7D-61E4-122F-935C-8DD90E4AEA45}"/>
              </a:ext>
            </a:extLst>
          </p:cNvPr>
          <p:cNvSpPr/>
          <p:nvPr/>
        </p:nvSpPr>
        <p:spPr>
          <a:xfrm>
            <a:off x="2839679" y="-262467"/>
            <a:ext cx="5474185" cy="5196417"/>
          </a:xfrm>
          <a:prstGeom prst="rect">
            <a:avLst/>
          </a:prstGeom>
          <a:blipFill>
            <a:blip r:embed="rId2">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3602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5F9148-0FB5-6835-CB94-D497D8892FF4}"/>
              </a:ext>
            </a:extLst>
          </p:cNvPr>
          <p:cNvSpPr>
            <a:spLocks noGrp="1"/>
          </p:cNvSpPr>
          <p:nvPr>
            <p:ph type="title"/>
          </p:nvPr>
        </p:nvSpPr>
        <p:spPr/>
        <p:txBody>
          <a:bodyPr>
            <a:normAutofit fontScale="90000"/>
          </a:bodyPr>
          <a:lstStyle/>
          <a:p>
            <a:br>
              <a:rPr lang="tr-TR" sz="4400" b="0" i="0" u="none" strike="noStrike" baseline="0" dirty="0">
                <a:solidFill>
                  <a:srgbClr val="000000"/>
                </a:solidFill>
                <a:latin typeface="Calibri" panose="020F0502020204030204" pitchFamily="34" charset="0"/>
              </a:rPr>
            </a:br>
            <a:r>
              <a:rPr lang="tr-TR" sz="4400" b="0" i="0" u="none" strike="noStrike" baseline="0" dirty="0">
                <a:latin typeface="Calibri" panose="020F0502020204030204" pitchFamily="34" charset="0"/>
              </a:rPr>
              <a:t>ANNE BABALARIN GÖREVLERİ </a:t>
            </a:r>
            <a:endParaRPr lang="tr-TR" sz="7200" dirty="0"/>
          </a:p>
        </p:txBody>
      </p:sp>
      <p:sp>
        <p:nvSpPr>
          <p:cNvPr id="3" name="İçerik Yer Tutucusu 2">
            <a:extLst>
              <a:ext uri="{FF2B5EF4-FFF2-40B4-BE49-F238E27FC236}">
                <a16:creationId xmlns:a16="http://schemas.microsoft.com/office/drawing/2014/main" id="{C4EDAA6D-EFD2-3332-9FD8-682730FAF0CF}"/>
              </a:ext>
            </a:extLst>
          </p:cNvPr>
          <p:cNvSpPr>
            <a:spLocks noGrp="1"/>
          </p:cNvSpPr>
          <p:nvPr>
            <p:ph idx="1"/>
          </p:nvPr>
        </p:nvSpPr>
        <p:spPr>
          <a:xfrm>
            <a:off x="677334" y="1930400"/>
            <a:ext cx="4675716" cy="4927599"/>
          </a:xfrm>
        </p:spPr>
        <p:txBody>
          <a:bodyPr>
            <a:normAutofit fontScale="92500" lnSpcReduction="10000"/>
          </a:bodyPr>
          <a:lstStyle/>
          <a:p>
            <a:r>
              <a:rPr lang="tr-TR" sz="2800" b="0" i="0" u="none" strike="noStrike" baseline="0" dirty="0">
                <a:latin typeface="Calibri" panose="020F0502020204030204" pitchFamily="34" charset="0"/>
              </a:rPr>
              <a:t>Çocuğumuz yaz tatilinde çalışmak istiyorsa onu yüreklendirmek, olanak yaratmak. </a:t>
            </a:r>
          </a:p>
          <a:p>
            <a:r>
              <a:rPr lang="tr-TR" sz="2800" b="0" i="0" u="none" strike="noStrike" baseline="0" dirty="0">
                <a:latin typeface="Calibri" panose="020F0502020204030204" pitchFamily="34" charset="0"/>
              </a:rPr>
              <a:t>Kendini gerçekleştirebileceği, mutlu ve başarılı olabileceği bir mesleği seçebilmesi fırsat vermek, </a:t>
            </a:r>
          </a:p>
          <a:p>
            <a:r>
              <a:rPr lang="tr-TR" sz="2800" b="0" i="0" u="none" strike="noStrike" baseline="0" dirty="0">
                <a:latin typeface="Calibri" panose="020F0502020204030204" pitchFamily="34" charset="0"/>
              </a:rPr>
              <a:t>Mesleğin seçilmesi sorumluluğunu çocuğumuza bırakmak, neyin iyi olduğuna kendimiz karar vermemek. </a:t>
            </a:r>
          </a:p>
          <a:p>
            <a:endParaRPr lang="tr-TR" sz="2800" dirty="0"/>
          </a:p>
        </p:txBody>
      </p:sp>
      <p:pic>
        <p:nvPicPr>
          <p:cNvPr id="5" name="Resim 4">
            <a:extLst>
              <a:ext uri="{FF2B5EF4-FFF2-40B4-BE49-F238E27FC236}">
                <a16:creationId xmlns:a16="http://schemas.microsoft.com/office/drawing/2014/main" id="{AF5AC85D-906A-78B1-1FFD-77C77DA510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13883" y="1930400"/>
            <a:ext cx="4060119" cy="4318000"/>
          </a:xfrm>
          <a:prstGeom prst="rect">
            <a:avLst/>
          </a:prstGeom>
        </p:spPr>
      </p:pic>
    </p:spTree>
    <p:extLst>
      <p:ext uri="{BB962C8B-B14F-4D97-AF65-F5344CB8AC3E}">
        <p14:creationId xmlns:p14="http://schemas.microsoft.com/office/powerpoint/2010/main" val="121724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5F9148-0FB5-6835-CB94-D497D8892FF4}"/>
              </a:ext>
            </a:extLst>
          </p:cNvPr>
          <p:cNvSpPr>
            <a:spLocks noGrp="1"/>
          </p:cNvSpPr>
          <p:nvPr>
            <p:ph type="title"/>
          </p:nvPr>
        </p:nvSpPr>
        <p:spPr/>
        <p:txBody>
          <a:bodyPr>
            <a:normAutofit fontScale="90000"/>
          </a:bodyPr>
          <a:lstStyle/>
          <a:p>
            <a:br>
              <a:rPr lang="tr-TR" sz="4400" b="0" i="0" u="none" strike="noStrike" baseline="0" dirty="0">
                <a:solidFill>
                  <a:srgbClr val="000000"/>
                </a:solidFill>
                <a:latin typeface="Calibri" panose="020F0502020204030204" pitchFamily="34" charset="0"/>
              </a:rPr>
            </a:br>
            <a:r>
              <a:rPr lang="tr-TR" sz="4400" b="0" i="0" u="none" strike="noStrike" baseline="0" dirty="0">
                <a:latin typeface="Calibri" panose="020F0502020204030204" pitchFamily="34" charset="0"/>
              </a:rPr>
              <a:t>ANNE BABALARIN GÖREVLERİ </a:t>
            </a:r>
            <a:endParaRPr lang="tr-TR" sz="7200" dirty="0"/>
          </a:p>
        </p:txBody>
      </p:sp>
      <p:sp>
        <p:nvSpPr>
          <p:cNvPr id="3" name="İçerik Yer Tutucusu 2">
            <a:extLst>
              <a:ext uri="{FF2B5EF4-FFF2-40B4-BE49-F238E27FC236}">
                <a16:creationId xmlns:a16="http://schemas.microsoft.com/office/drawing/2014/main" id="{C4EDAA6D-EFD2-3332-9FD8-682730FAF0CF}"/>
              </a:ext>
            </a:extLst>
          </p:cNvPr>
          <p:cNvSpPr>
            <a:spLocks noGrp="1"/>
          </p:cNvSpPr>
          <p:nvPr>
            <p:ph idx="1"/>
          </p:nvPr>
        </p:nvSpPr>
        <p:spPr>
          <a:xfrm>
            <a:off x="677334" y="1930400"/>
            <a:ext cx="4675716" cy="4927599"/>
          </a:xfrm>
        </p:spPr>
        <p:txBody>
          <a:bodyPr>
            <a:normAutofit fontScale="92500" lnSpcReduction="10000"/>
          </a:bodyPr>
          <a:lstStyle/>
          <a:p>
            <a:r>
              <a:rPr lang="tr-TR" sz="2800" b="0" i="0" u="none" strike="noStrike" baseline="0" dirty="0">
                <a:latin typeface="Calibri" panose="020F0502020204030204" pitchFamily="34" charset="0"/>
              </a:rPr>
              <a:t>Kendi geleceği için çaba harcamasına ve uygun alanı keşfetmesine fırsat tanımak, </a:t>
            </a:r>
          </a:p>
          <a:p>
            <a:r>
              <a:rPr lang="tr-TR" sz="2800" b="0" i="0" u="none" strike="noStrike" baseline="0" dirty="0">
                <a:latin typeface="Calibri" panose="020F0502020204030204" pitchFamily="34" charset="0"/>
              </a:rPr>
              <a:t>Deneyimlerimizi çocuklarımızın önlerindeki engelleri, kaldırarak, bilgiye ulaşma yolların göstermede kullanmak </a:t>
            </a:r>
          </a:p>
          <a:p>
            <a:r>
              <a:rPr lang="tr-TR" sz="2800" b="0" i="0" u="none" strike="noStrike" baseline="0" dirty="0">
                <a:latin typeface="Calibri" panose="020F0502020204030204" pitchFamily="34" charset="0"/>
              </a:rPr>
              <a:t>Çocuğumuzun zayıf olduğu yönleri yerine, güçlü olduğu yönlerini vurgulamaya </a:t>
            </a:r>
            <a:r>
              <a:rPr lang="tr-TR" sz="2800" b="0" i="0" u="none" strike="noStrike" baseline="0" dirty="0">
                <a:latin typeface="Arial" panose="020B0604020202020204" pitchFamily="34" charset="0"/>
              </a:rPr>
              <a:t>çalışmaktır.</a:t>
            </a:r>
            <a:r>
              <a:rPr lang="tr-TR" sz="2800" b="0" i="0" u="none" strike="noStrike" baseline="0" dirty="0">
                <a:latin typeface="Calibri" panose="020F0502020204030204" pitchFamily="34" charset="0"/>
              </a:rPr>
              <a:t>. </a:t>
            </a:r>
            <a:endParaRPr lang="tr-TR" sz="2800" dirty="0"/>
          </a:p>
        </p:txBody>
      </p:sp>
      <p:pic>
        <p:nvPicPr>
          <p:cNvPr id="5" name="Resim 4">
            <a:extLst>
              <a:ext uri="{FF2B5EF4-FFF2-40B4-BE49-F238E27FC236}">
                <a16:creationId xmlns:a16="http://schemas.microsoft.com/office/drawing/2014/main" id="{AF5AC85D-906A-78B1-1FFD-77C77DA510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3883" y="1930400"/>
            <a:ext cx="4060119" cy="4318000"/>
          </a:xfrm>
          <a:prstGeom prst="rect">
            <a:avLst/>
          </a:prstGeom>
        </p:spPr>
      </p:pic>
    </p:spTree>
    <p:extLst>
      <p:ext uri="{BB962C8B-B14F-4D97-AF65-F5344CB8AC3E}">
        <p14:creationId xmlns:p14="http://schemas.microsoft.com/office/powerpoint/2010/main" val="312098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5F9148-0FB5-6835-CB94-D497D8892FF4}"/>
              </a:ext>
            </a:extLst>
          </p:cNvPr>
          <p:cNvSpPr>
            <a:spLocks noGrp="1"/>
          </p:cNvSpPr>
          <p:nvPr>
            <p:ph type="title"/>
          </p:nvPr>
        </p:nvSpPr>
        <p:spPr/>
        <p:txBody>
          <a:bodyPr>
            <a:normAutofit fontScale="90000"/>
          </a:bodyPr>
          <a:lstStyle/>
          <a:p>
            <a:br>
              <a:rPr lang="tr-TR" sz="4400" b="0" i="0" u="none" strike="noStrike" baseline="0" dirty="0">
                <a:solidFill>
                  <a:srgbClr val="000000"/>
                </a:solidFill>
                <a:latin typeface="Calibri" panose="020F0502020204030204" pitchFamily="34" charset="0"/>
              </a:rPr>
            </a:br>
            <a:r>
              <a:rPr lang="tr-TR" sz="4400" b="0" i="0" u="none" strike="noStrike" baseline="0" dirty="0">
                <a:latin typeface="Calibri" panose="020F0502020204030204" pitchFamily="34" charset="0"/>
              </a:rPr>
              <a:t>ANNE BABALARIN GÖREVLERİ </a:t>
            </a:r>
            <a:endParaRPr lang="tr-TR" sz="7200" dirty="0"/>
          </a:p>
        </p:txBody>
      </p:sp>
      <p:sp>
        <p:nvSpPr>
          <p:cNvPr id="3" name="İçerik Yer Tutucusu 2">
            <a:extLst>
              <a:ext uri="{FF2B5EF4-FFF2-40B4-BE49-F238E27FC236}">
                <a16:creationId xmlns:a16="http://schemas.microsoft.com/office/drawing/2014/main" id="{C4EDAA6D-EFD2-3332-9FD8-682730FAF0CF}"/>
              </a:ext>
            </a:extLst>
          </p:cNvPr>
          <p:cNvSpPr>
            <a:spLocks noGrp="1"/>
          </p:cNvSpPr>
          <p:nvPr>
            <p:ph idx="1"/>
          </p:nvPr>
        </p:nvSpPr>
        <p:spPr>
          <a:xfrm>
            <a:off x="677334" y="1930400"/>
            <a:ext cx="4675716" cy="4927599"/>
          </a:xfrm>
        </p:spPr>
        <p:txBody>
          <a:bodyPr>
            <a:normAutofit fontScale="92500" lnSpcReduction="10000"/>
          </a:bodyPr>
          <a:lstStyle/>
          <a:p>
            <a:r>
              <a:rPr lang="tr-TR" sz="2800" b="0" i="0" u="none" strike="noStrike" baseline="0" dirty="0">
                <a:latin typeface="Calibri" panose="020F0502020204030204" pitchFamily="34" charset="0"/>
              </a:rPr>
              <a:t>Kendi geleceği için çaba harcamasına ve uygun alanı keşfetmesine fırsat tanımak, </a:t>
            </a:r>
          </a:p>
          <a:p>
            <a:r>
              <a:rPr lang="tr-TR" sz="2800" b="0" i="0" u="none" strike="noStrike" baseline="0" dirty="0">
                <a:latin typeface="Calibri" panose="020F0502020204030204" pitchFamily="34" charset="0"/>
              </a:rPr>
              <a:t>Deneyimlerimizi çocuklarımızın önlerindeki engelleri, kaldırarak, bilgiye ulaşma yolların göstermede kullanmak </a:t>
            </a:r>
          </a:p>
          <a:p>
            <a:r>
              <a:rPr lang="tr-TR" sz="2800" b="0" i="0" u="none" strike="noStrike" baseline="0" dirty="0">
                <a:latin typeface="Calibri" panose="020F0502020204030204" pitchFamily="34" charset="0"/>
              </a:rPr>
              <a:t>Çocuğumuzun zayıf olduğu yönleri yerine, güçlü olduğu yönlerini vurgulamaya </a:t>
            </a:r>
            <a:r>
              <a:rPr lang="tr-TR" sz="2800" b="0" i="0" u="none" strike="noStrike" baseline="0" dirty="0">
                <a:latin typeface="Arial" panose="020B0604020202020204" pitchFamily="34" charset="0"/>
              </a:rPr>
              <a:t>çalışmaktır.</a:t>
            </a:r>
            <a:r>
              <a:rPr lang="tr-TR" sz="2800" b="0" i="0" u="none" strike="noStrike" baseline="0" dirty="0">
                <a:latin typeface="Calibri" panose="020F0502020204030204" pitchFamily="34" charset="0"/>
              </a:rPr>
              <a:t>. </a:t>
            </a:r>
            <a:endParaRPr lang="tr-TR" sz="2800" dirty="0"/>
          </a:p>
        </p:txBody>
      </p:sp>
      <p:pic>
        <p:nvPicPr>
          <p:cNvPr id="5" name="Resim 4">
            <a:extLst>
              <a:ext uri="{FF2B5EF4-FFF2-40B4-BE49-F238E27FC236}">
                <a16:creationId xmlns:a16="http://schemas.microsoft.com/office/drawing/2014/main" id="{AF5AC85D-906A-78B1-1FFD-77C77DA510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3883" y="1930400"/>
            <a:ext cx="4060119" cy="4318000"/>
          </a:xfrm>
          <a:prstGeom prst="rect">
            <a:avLst/>
          </a:prstGeom>
        </p:spPr>
      </p:pic>
    </p:spTree>
    <p:extLst>
      <p:ext uri="{BB962C8B-B14F-4D97-AF65-F5344CB8AC3E}">
        <p14:creationId xmlns:p14="http://schemas.microsoft.com/office/powerpoint/2010/main" val="345177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5F9148-0FB5-6835-CB94-D497D8892FF4}"/>
              </a:ext>
            </a:extLst>
          </p:cNvPr>
          <p:cNvSpPr>
            <a:spLocks noGrp="1"/>
          </p:cNvSpPr>
          <p:nvPr>
            <p:ph type="title"/>
          </p:nvPr>
        </p:nvSpPr>
        <p:spPr/>
        <p:txBody>
          <a:bodyPr>
            <a:normAutofit fontScale="90000"/>
          </a:bodyPr>
          <a:lstStyle/>
          <a:p>
            <a:br>
              <a:rPr lang="tr-TR" sz="4400" b="0" i="0" u="none" strike="noStrike" baseline="0" dirty="0">
                <a:solidFill>
                  <a:srgbClr val="000000"/>
                </a:solidFill>
                <a:latin typeface="Calibri" panose="020F0502020204030204" pitchFamily="34" charset="0"/>
              </a:rPr>
            </a:br>
            <a:r>
              <a:rPr lang="tr-TR" sz="4400" b="0" i="0" u="none" strike="noStrike" baseline="0" dirty="0">
                <a:latin typeface="Calibri" panose="020F0502020204030204" pitchFamily="34" charset="0"/>
              </a:rPr>
              <a:t>ANNE BABALARIN GÖREVLERİ </a:t>
            </a:r>
            <a:endParaRPr lang="tr-TR" sz="7200" dirty="0"/>
          </a:p>
        </p:txBody>
      </p:sp>
      <p:sp>
        <p:nvSpPr>
          <p:cNvPr id="3" name="İçerik Yer Tutucusu 2">
            <a:extLst>
              <a:ext uri="{FF2B5EF4-FFF2-40B4-BE49-F238E27FC236}">
                <a16:creationId xmlns:a16="http://schemas.microsoft.com/office/drawing/2014/main" id="{C4EDAA6D-EFD2-3332-9FD8-682730FAF0CF}"/>
              </a:ext>
            </a:extLst>
          </p:cNvPr>
          <p:cNvSpPr>
            <a:spLocks noGrp="1"/>
          </p:cNvSpPr>
          <p:nvPr>
            <p:ph idx="1"/>
          </p:nvPr>
        </p:nvSpPr>
        <p:spPr>
          <a:xfrm>
            <a:off x="677334" y="1930400"/>
            <a:ext cx="4675716" cy="4927599"/>
          </a:xfrm>
        </p:spPr>
        <p:txBody>
          <a:bodyPr>
            <a:normAutofit fontScale="85000" lnSpcReduction="10000"/>
          </a:bodyPr>
          <a:lstStyle/>
          <a:p>
            <a:r>
              <a:rPr lang="tr-TR" sz="2400" b="0" i="0" u="none" strike="noStrike" baseline="0" dirty="0">
                <a:latin typeface="Calibri" panose="020F0502020204030204" pitchFamily="34" charset="0"/>
              </a:rPr>
              <a:t>Zorlanan çocuk kendini kanıtlama çabası içine girecek ve yapabileceklerini göz ardı ederek kendisi için ulaşılması zor hedefler koyacaktır. </a:t>
            </a:r>
          </a:p>
          <a:p>
            <a:r>
              <a:rPr lang="tr-TR" sz="2400" b="0" i="0" u="none" strike="noStrike" baseline="0" dirty="0">
                <a:latin typeface="Calibri" panose="020F0502020204030204" pitchFamily="34" charset="0"/>
              </a:rPr>
              <a:t>Önemli olan çocuğun neler yapabileceğini belirleyip ondan o ölçüde başarı beklemektir. </a:t>
            </a:r>
          </a:p>
          <a:p>
            <a:r>
              <a:rPr lang="tr-TR" sz="2400" b="0" i="0" u="none" strike="noStrike" baseline="0" dirty="0">
                <a:latin typeface="Calibri" panose="020F0502020204030204" pitchFamily="34" charset="0"/>
              </a:rPr>
              <a:t>Çocuğunuzu kendine güvenen, başarılı ve mutlu bir birey olarak yetiştirmek istiyorsanız onu karşılaştığı zorlukları aşması için desteklemelisiniz. </a:t>
            </a:r>
          </a:p>
          <a:p>
            <a:r>
              <a:rPr lang="tr-TR" sz="2400" b="0" i="0" u="none" strike="noStrike" baseline="0" dirty="0">
                <a:latin typeface="Calibri" panose="020F0502020204030204" pitchFamily="34" charset="0"/>
              </a:rPr>
              <a:t>Aileler seçenekleri görmesinde çocuklarına yardımcı olmalı ancak seçimi ve kararı çocuklarına bırakmalıdır. </a:t>
            </a:r>
            <a:endParaRPr lang="tr-TR" sz="3600" dirty="0"/>
          </a:p>
        </p:txBody>
      </p:sp>
      <p:pic>
        <p:nvPicPr>
          <p:cNvPr id="5" name="Resim 4">
            <a:extLst>
              <a:ext uri="{FF2B5EF4-FFF2-40B4-BE49-F238E27FC236}">
                <a16:creationId xmlns:a16="http://schemas.microsoft.com/office/drawing/2014/main" id="{AF5AC85D-906A-78B1-1FFD-77C77DA510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13883" y="1930400"/>
            <a:ext cx="4060119" cy="4318000"/>
          </a:xfrm>
          <a:prstGeom prst="rect">
            <a:avLst/>
          </a:prstGeom>
        </p:spPr>
      </p:pic>
    </p:spTree>
    <p:extLst>
      <p:ext uri="{BB962C8B-B14F-4D97-AF65-F5344CB8AC3E}">
        <p14:creationId xmlns:p14="http://schemas.microsoft.com/office/powerpoint/2010/main" val="120055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A18230-EC50-D803-3712-E01A530A977D}"/>
              </a:ext>
            </a:extLst>
          </p:cNvPr>
          <p:cNvSpPr>
            <a:spLocks noGrp="1"/>
          </p:cNvSpPr>
          <p:nvPr>
            <p:ph idx="1"/>
          </p:nvPr>
        </p:nvSpPr>
        <p:spPr>
          <a:xfrm>
            <a:off x="677334" y="742951"/>
            <a:ext cx="8596668" cy="5298412"/>
          </a:xfrm>
        </p:spPr>
        <p:txBody>
          <a:bodyPr>
            <a:normAutofit fontScale="92500"/>
          </a:bodyPr>
          <a:lstStyle/>
          <a:p>
            <a:r>
              <a:rPr lang="tr-TR" sz="4000" b="0" i="0" u="none" strike="noStrike" baseline="0" dirty="0">
                <a:latin typeface="Calibri" panose="020F0502020204030204" pitchFamily="34" charset="0"/>
              </a:rPr>
              <a:t>Ancak kararı çocuğa bırakmanın, karar anında çocuğu yalnız bırakmak olmadığı unutulmamalıdır. </a:t>
            </a:r>
          </a:p>
          <a:p>
            <a:endParaRPr lang="tr-TR" sz="4000" b="0" i="0" u="none" strike="noStrike" baseline="0" dirty="0">
              <a:latin typeface="Calibri" panose="020F0502020204030204" pitchFamily="34" charset="0"/>
            </a:endParaRPr>
          </a:p>
          <a:p>
            <a:pPr marL="0" indent="0">
              <a:buNone/>
            </a:pPr>
            <a:endParaRPr lang="tr-TR" sz="4400" b="0" i="0" u="none" strike="noStrike" baseline="0" dirty="0">
              <a:latin typeface="Calibri" panose="020F0502020204030204" pitchFamily="34" charset="0"/>
            </a:endParaRPr>
          </a:p>
          <a:p>
            <a:r>
              <a:rPr lang="tr-TR" sz="4000" b="0" i="0" u="none" strike="noStrike" baseline="0" dirty="0">
                <a:latin typeface="Calibri" panose="020F0502020204030204" pitchFamily="34" charset="0"/>
              </a:rPr>
              <a:t>Meslek seçimi konusunda yol gösterilebilir, fikrinizi söyleyebilirsiniz ama son kararı siz değil, çocuğunuz versin. </a:t>
            </a:r>
            <a:endParaRPr lang="tr-TR" sz="4000" dirty="0"/>
          </a:p>
        </p:txBody>
      </p:sp>
    </p:spTree>
    <p:extLst>
      <p:ext uri="{BB962C8B-B14F-4D97-AF65-F5344CB8AC3E}">
        <p14:creationId xmlns:p14="http://schemas.microsoft.com/office/powerpoint/2010/main" val="360463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F7E1E8-DB9C-DA70-9CFB-669E3297A6A9}"/>
              </a:ext>
            </a:extLst>
          </p:cNvPr>
          <p:cNvSpPr>
            <a:spLocks noGrp="1"/>
          </p:cNvSpPr>
          <p:nvPr>
            <p:ph type="title"/>
          </p:nvPr>
        </p:nvSpPr>
        <p:spPr/>
        <p:txBody>
          <a:bodyPr>
            <a:normAutofit fontScale="90000"/>
          </a:bodyPr>
          <a:lstStyle/>
          <a:p>
            <a:r>
              <a:rPr lang="tr-TR" sz="4400" b="0" i="0" u="none" strike="noStrike" baseline="0" dirty="0">
                <a:latin typeface="Calibri" panose="020F0502020204030204" pitchFamily="34" charset="0"/>
              </a:rPr>
              <a:t>ÇOCUĞUNUZA YAŞANTI ZENGİNLİĞİ KAZANDIRIN. </a:t>
            </a:r>
            <a:endParaRPr lang="tr-TR" sz="7200" dirty="0"/>
          </a:p>
        </p:txBody>
      </p:sp>
      <p:sp>
        <p:nvSpPr>
          <p:cNvPr id="3" name="İçerik Yer Tutucusu 2">
            <a:extLst>
              <a:ext uri="{FF2B5EF4-FFF2-40B4-BE49-F238E27FC236}">
                <a16:creationId xmlns:a16="http://schemas.microsoft.com/office/drawing/2014/main" id="{92957C8E-7BFC-8B5A-8DF5-3321EDCEF8AD}"/>
              </a:ext>
            </a:extLst>
          </p:cNvPr>
          <p:cNvSpPr>
            <a:spLocks noGrp="1"/>
          </p:cNvSpPr>
          <p:nvPr>
            <p:ph idx="1"/>
          </p:nvPr>
        </p:nvSpPr>
        <p:spPr>
          <a:xfrm>
            <a:off x="486834" y="2160589"/>
            <a:ext cx="4999566" cy="4697411"/>
          </a:xfrm>
        </p:spPr>
        <p:txBody>
          <a:bodyPr>
            <a:normAutofit fontScale="92500" lnSpcReduction="20000"/>
          </a:bodyPr>
          <a:lstStyle/>
          <a:p>
            <a:r>
              <a:rPr lang="tr-TR" sz="2400" b="0" i="0" u="none" strike="noStrike" baseline="0" dirty="0">
                <a:latin typeface="Calibri" panose="020F0502020204030204" pitchFamily="34" charset="0"/>
              </a:rPr>
              <a:t>Çocuğunuzla farklı ortamlarda (ev, oyun alanı, okul, sinema, alışveriş vb.) zaman geçirin, onun değişik etkinlikler yapmasını sağlayın. </a:t>
            </a:r>
          </a:p>
          <a:p>
            <a:r>
              <a:rPr lang="tr-TR" sz="2400" b="0" i="0" u="none" strike="noStrike" baseline="0" dirty="0">
                <a:latin typeface="Calibri" panose="020F0502020204030204" pitchFamily="34" charset="0"/>
              </a:rPr>
              <a:t>Böylece nelerden hoşlandığını, neyi daha rahat yapabildiğini ve hangi becerilere sahip olduğunu gözleyebilir, hayatında yeni ufuklar açmasına ve yenilikler katmasına yardımcı olabilirsiniz. </a:t>
            </a:r>
          </a:p>
          <a:p>
            <a:r>
              <a:rPr lang="tr-TR" sz="2400" b="0" i="0" u="none" strike="noStrike" baseline="0" dirty="0">
                <a:latin typeface="Calibri" panose="020F0502020204030204" pitchFamily="34" charset="0"/>
              </a:rPr>
              <a:t>Çocuğunuzu dinlerken, izlerken ve onunla sohbet ederken her bireyin birbirinden farklı olduğunu ve çocuğunuzun içinde bulunduğu gelişim döneminin özelliklerini de unutmamalısınız. </a:t>
            </a:r>
            <a:endParaRPr lang="tr-TR" sz="2400" dirty="0"/>
          </a:p>
        </p:txBody>
      </p:sp>
      <p:pic>
        <p:nvPicPr>
          <p:cNvPr id="5" name="Resim 4">
            <a:extLst>
              <a:ext uri="{FF2B5EF4-FFF2-40B4-BE49-F238E27FC236}">
                <a16:creationId xmlns:a16="http://schemas.microsoft.com/office/drawing/2014/main" id="{CAC26B76-BA5B-25A6-D24C-350D256A8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454" y="1930400"/>
            <a:ext cx="4127500" cy="4127500"/>
          </a:xfrm>
          <a:prstGeom prst="rect">
            <a:avLst/>
          </a:prstGeom>
          <a:ln>
            <a:noFill/>
          </a:ln>
        </p:spPr>
      </p:pic>
      <mc:AlternateContent xmlns:mc="http://schemas.openxmlformats.org/markup-compatibility/2006" xmlns:p14="http://schemas.microsoft.com/office/powerpoint/2010/main">
        <mc:Choice Requires="p14">
          <p:contentPart p14:bwMode="auto" r:id="rId3">
            <p14:nvContentPartPr>
              <p14:cNvPr id="6" name="Mürekkep 5">
                <a:extLst>
                  <a:ext uri="{FF2B5EF4-FFF2-40B4-BE49-F238E27FC236}">
                    <a16:creationId xmlns:a16="http://schemas.microsoft.com/office/drawing/2014/main" id="{2D0A60E8-1EB4-7ABB-CF8D-2FB6FCFE9B63}"/>
                  </a:ext>
                </a:extLst>
              </p14:cNvPr>
              <p14:cNvContentPartPr/>
              <p14:nvPr/>
            </p14:nvContentPartPr>
            <p14:xfrm>
              <a:off x="7830780" y="4857090"/>
              <a:ext cx="361080" cy="360"/>
            </p14:xfrm>
          </p:contentPart>
        </mc:Choice>
        <mc:Fallback xmlns="">
          <p:pic>
            <p:nvPicPr>
              <p:cNvPr id="6" name="Mürekkep 5">
                <a:extLst>
                  <a:ext uri="{FF2B5EF4-FFF2-40B4-BE49-F238E27FC236}">
                    <a16:creationId xmlns:a16="http://schemas.microsoft.com/office/drawing/2014/main" id="{2D0A60E8-1EB4-7ABB-CF8D-2FB6FCFE9B63}"/>
                  </a:ext>
                </a:extLst>
              </p:cNvPr>
              <p:cNvPicPr/>
              <p:nvPr/>
            </p:nvPicPr>
            <p:blipFill>
              <a:blip r:embed="rId4"/>
              <a:stretch>
                <a:fillRect/>
              </a:stretch>
            </p:blipFill>
            <p:spPr>
              <a:xfrm>
                <a:off x="7776780" y="4749090"/>
                <a:ext cx="468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Mürekkep 6">
                <a:extLst>
                  <a:ext uri="{FF2B5EF4-FFF2-40B4-BE49-F238E27FC236}">
                    <a16:creationId xmlns:a16="http://schemas.microsoft.com/office/drawing/2014/main" id="{66C3D7FA-216B-D466-6F96-BE98D8992AB4}"/>
                  </a:ext>
                </a:extLst>
              </p14:cNvPr>
              <p14:cNvContentPartPr/>
              <p14:nvPr/>
            </p14:nvContentPartPr>
            <p14:xfrm>
              <a:off x="8038500" y="4781490"/>
              <a:ext cx="516240" cy="59400"/>
            </p14:xfrm>
          </p:contentPart>
        </mc:Choice>
        <mc:Fallback xmlns="">
          <p:pic>
            <p:nvPicPr>
              <p:cNvPr id="7" name="Mürekkep 6">
                <a:extLst>
                  <a:ext uri="{FF2B5EF4-FFF2-40B4-BE49-F238E27FC236}">
                    <a16:creationId xmlns:a16="http://schemas.microsoft.com/office/drawing/2014/main" id="{66C3D7FA-216B-D466-6F96-BE98D8992AB4}"/>
                  </a:ext>
                </a:extLst>
              </p:cNvPr>
              <p:cNvPicPr/>
              <p:nvPr/>
            </p:nvPicPr>
            <p:blipFill>
              <a:blip r:embed="rId6"/>
              <a:stretch>
                <a:fillRect/>
              </a:stretch>
            </p:blipFill>
            <p:spPr>
              <a:xfrm>
                <a:off x="7984860" y="4673490"/>
                <a:ext cx="6238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Mürekkep 7">
                <a:extLst>
                  <a:ext uri="{FF2B5EF4-FFF2-40B4-BE49-F238E27FC236}">
                    <a16:creationId xmlns:a16="http://schemas.microsoft.com/office/drawing/2014/main" id="{EF40A33D-761A-E123-6E60-C2FB8B65050C}"/>
                  </a:ext>
                </a:extLst>
              </p14:cNvPr>
              <p14:cNvContentPartPr/>
              <p14:nvPr/>
            </p14:nvContentPartPr>
            <p14:xfrm>
              <a:off x="7778580" y="4755570"/>
              <a:ext cx="1136880" cy="141840"/>
            </p14:xfrm>
          </p:contentPart>
        </mc:Choice>
        <mc:Fallback xmlns="">
          <p:pic>
            <p:nvPicPr>
              <p:cNvPr id="8" name="Mürekkep 7">
                <a:extLst>
                  <a:ext uri="{FF2B5EF4-FFF2-40B4-BE49-F238E27FC236}">
                    <a16:creationId xmlns:a16="http://schemas.microsoft.com/office/drawing/2014/main" id="{EF40A33D-761A-E123-6E60-C2FB8B65050C}"/>
                  </a:ext>
                </a:extLst>
              </p:cNvPr>
              <p:cNvPicPr/>
              <p:nvPr/>
            </p:nvPicPr>
            <p:blipFill>
              <a:blip r:embed="rId8"/>
              <a:stretch>
                <a:fillRect/>
              </a:stretch>
            </p:blipFill>
            <p:spPr>
              <a:xfrm>
                <a:off x="7724580" y="4647570"/>
                <a:ext cx="12445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Mürekkep 11">
                <a:extLst>
                  <a:ext uri="{FF2B5EF4-FFF2-40B4-BE49-F238E27FC236}">
                    <a16:creationId xmlns:a16="http://schemas.microsoft.com/office/drawing/2014/main" id="{BF617A79-713C-D2FE-8EFF-787D5EAD9F9E}"/>
                  </a:ext>
                </a:extLst>
              </p14:cNvPr>
              <p14:cNvContentPartPr/>
              <p14:nvPr/>
            </p14:nvContentPartPr>
            <p14:xfrm>
              <a:off x="7803900" y="4831530"/>
              <a:ext cx="1137960" cy="179280"/>
            </p14:xfrm>
          </p:contentPart>
        </mc:Choice>
        <mc:Fallback xmlns="">
          <p:pic>
            <p:nvPicPr>
              <p:cNvPr id="12" name="Mürekkep 11">
                <a:extLst>
                  <a:ext uri="{FF2B5EF4-FFF2-40B4-BE49-F238E27FC236}">
                    <a16:creationId xmlns:a16="http://schemas.microsoft.com/office/drawing/2014/main" id="{BF617A79-713C-D2FE-8EFF-787D5EAD9F9E}"/>
                  </a:ext>
                </a:extLst>
              </p:cNvPr>
              <p:cNvPicPr/>
              <p:nvPr/>
            </p:nvPicPr>
            <p:blipFill>
              <a:blip r:embed="rId10"/>
              <a:stretch>
                <a:fillRect/>
              </a:stretch>
            </p:blipFill>
            <p:spPr>
              <a:xfrm>
                <a:off x="7741260" y="4768530"/>
                <a:ext cx="1263600" cy="304920"/>
              </a:xfrm>
              <a:prstGeom prst="rect">
                <a:avLst/>
              </a:prstGeom>
            </p:spPr>
          </p:pic>
        </mc:Fallback>
      </mc:AlternateContent>
    </p:spTree>
    <p:extLst>
      <p:ext uri="{BB962C8B-B14F-4D97-AF65-F5344CB8AC3E}">
        <p14:creationId xmlns:p14="http://schemas.microsoft.com/office/powerpoint/2010/main" val="425928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B1E4FC-0351-5D65-17A3-BA134C1D98FE}"/>
              </a:ext>
            </a:extLst>
          </p:cNvPr>
          <p:cNvSpPr>
            <a:spLocks noGrp="1"/>
          </p:cNvSpPr>
          <p:nvPr>
            <p:ph type="title"/>
          </p:nvPr>
        </p:nvSpPr>
        <p:spPr/>
        <p:txBody>
          <a:bodyPr>
            <a:normAutofit fontScale="90000"/>
          </a:bodyPr>
          <a:lstStyle/>
          <a:p>
            <a:r>
              <a:rPr lang="tr-TR" sz="4400" b="0" i="0" u="none" strike="noStrike" baseline="0" dirty="0">
                <a:latin typeface="Calibri" panose="020F0502020204030204" pitchFamily="34" charset="0"/>
              </a:rPr>
              <a:t>MESLEK SEÇİMİNDE BAZI OLUMSUZ ANNE VE BABA TUTUMLARI </a:t>
            </a:r>
            <a:endParaRPr lang="tr-TR" sz="7200" dirty="0"/>
          </a:p>
        </p:txBody>
      </p:sp>
      <p:sp>
        <p:nvSpPr>
          <p:cNvPr id="3" name="İçerik Yer Tutucusu 2">
            <a:extLst>
              <a:ext uri="{FF2B5EF4-FFF2-40B4-BE49-F238E27FC236}">
                <a16:creationId xmlns:a16="http://schemas.microsoft.com/office/drawing/2014/main" id="{344E0289-C392-02BC-A976-9EBBBA81B016}"/>
              </a:ext>
            </a:extLst>
          </p:cNvPr>
          <p:cNvSpPr>
            <a:spLocks noGrp="1"/>
          </p:cNvSpPr>
          <p:nvPr>
            <p:ph idx="1"/>
          </p:nvPr>
        </p:nvSpPr>
        <p:spPr>
          <a:xfrm>
            <a:off x="410634" y="2160589"/>
            <a:ext cx="5418666" cy="4697411"/>
          </a:xfrm>
        </p:spPr>
        <p:txBody>
          <a:bodyPr>
            <a:normAutofit fontScale="85000" lnSpcReduction="10000"/>
          </a:bodyPr>
          <a:lstStyle/>
          <a:p>
            <a:r>
              <a:rPr lang="tr-TR" sz="2400" b="0" i="0" u="none" strike="noStrike" baseline="0" dirty="0">
                <a:latin typeface="Calibri" panose="020F0502020204030204" pitchFamily="34" charset="0"/>
              </a:rPr>
              <a:t>Ben olamadım sen olacaksın/olabilirsin” : Eğer böyle bir anlayışınız varsa belki kendi hayal kırıklığınızı çocuğunuza da yaşatıyor olabilirsiniz. </a:t>
            </a:r>
          </a:p>
          <a:p>
            <a:r>
              <a:rPr lang="tr-TR" sz="2400" b="0" i="0" u="none" strike="noStrike" baseline="0" dirty="0">
                <a:latin typeface="Calibri" panose="020F0502020204030204" pitchFamily="34" charset="0"/>
              </a:rPr>
              <a:t>•“ ……….. çocuğu oldu ama...” : Komşularımızın , akrabalarımızın, arkadaşlarımızın çocukları ile bizim çocuğumuzun farklı olduğunu kabul etmeliyiz. </a:t>
            </a:r>
          </a:p>
          <a:p>
            <a:r>
              <a:rPr lang="tr-TR" sz="2400" b="0" i="0" u="none" strike="noStrike" baseline="0" dirty="0">
                <a:latin typeface="Calibri" panose="020F0502020204030204" pitchFamily="34" charset="0"/>
              </a:rPr>
              <a:t>Çocuğumuz akranları ile rekabet edebilir, bu onun yaşantısı ancak biz yetişkinler çevremizle rekabetimizde çocuklarımızı kullanmamalıyız. Bu rekabet çocuğumuzun benlik saygısının düşmesine neden olabileceği gibi gerçek yeteneklerini ve kapasitesini </a:t>
            </a:r>
            <a:r>
              <a:rPr lang="pt-BR" sz="2400" b="0" i="0" u="none" strike="noStrike" baseline="0" dirty="0">
                <a:latin typeface="Calibri" panose="020F0502020204030204" pitchFamily="34" charset="0"/>
              </a:rPr>
              <a:t>ortaya koymasına da engel olabilir. </a:t>
            </a:r>
            <a:endParaRPr lang="tr-TR" sz="2400" dirty="0"/>
          </a:p>
        </p:txBody>
      </p:sp>
      <mc:AlternateContent xmlns:mc="http://schemas.openxmlformats.org/markup-compatibility/2006" xmlns:p14="http://schemas.microsoft.com/office/powerpoint/2010/main">
        <mc:Choice Requires="p14">
          <p:contentPart p14:bwMode="auto" r:id="rId2">
            <p14:nvContentPartPr>
              <p14:cNvPr id="4" name="Mürekkep 3">
                <a:extLst>
                  <a:ext uri="{FF2B5EF4-FFF2-40B4-BE49-F238E27FC236}">
                    <a16:creationId xmlns:a16="http://schemas.microsoft.com/office/drawing/2014/main" id="{DAF45585-9520-DCF0-FC2C-99945EBF9D50}"/>
                  </a:ext>
                </a:extLst>
              </p14:cNvPr>
              <p14:cNvContentPartPr/>
              <p14:nvPr/>
            </p14:nvContentPartPr>
            <p14:xfrm>
              <a:off x="2590740" y="1123890"/>
              <a:ext cx="360" cy="360"/>
            </p14:xfrm>
          </p:contentPart>
        </mc:Choice>
        <mc:Fallback xmlns="">
          <p:pic>
            <p:nvPicPr>
              <p:cNvPr id="4" name="Mürekkep 3">
                <a:extLst>
                  <a:ext uri="{FF2B5EF4-FFF2-40B4-BE49-F238E27FC236}">
                    <a16:creationId xmlns:a16="http://schemas.microsoft.com/office/drawing/2014/main" id="{DAF45585-9520-DCF0-FC2C-99945EBF9D50}"/>
                  </a:ext>
                </a:extLst>
              </p:cNvPr>
              <p:cNvPicPr/>
              <p:nvPr/>
            </p:nvPicPr>
            <p:blipFill>
              <a:blip r:embed="rId3"/>
              <a:stretch>
                <a:fillRect/>
              </a:stretch>
            </p:blipFill>
            <p:spPr>
              <a:xfrm>
                <a:off x="2527740" y="1060890"/>
                <a:ext cx="126000" cy="126000"/>
              </a:xfrm>
              <a:prstGeom prst="rect">
                <a:avLst/>
              </a:prstGeom>
            </p:spPr>
          </p:pic>
        </mc:Fallback>
      </mc:AlternateContent>
      <p:pic>
        <p:nvPicPr>
          <p:cNvPr id="6" name="Resim 5">
            <a:extLst>
              <a:ext uri="{FF2B5EF4-FFF2-40B4-BE49-F238E27FC236}">
                <a16:creationId xmlns:a16="http://schemas.microsoft.com/office/drawing/2014/main" id="{5A8D1A3F-F827-616A-D938-9FCF51CB0D00}"/>
              </a:ext>
            </a:extLst>
          </p:cNvPr>
          <p:cNvPicPr>
            <a:picLocks noChangeAspect="1"/>
          </p:cNvPicPr>
          <p:nvPr/>
        </p:nvPicPr>
        <p:blipFill rotWithShape="1">
          <a:blip r:embed="rId4">
            <a:extLst>
              <a:ext uri="{28A0092B-C50C-407E-A947-70E740481C1C}">
                <a14:useLocalDpi xmlns:a14="http://schemas.microsoft.com/office/drawing/2010/main" val="0"/>
              </a:ext>
            </a:extLst>
          </a:blip>
          <a:srcRect t="11690" b="10316"/>
          <a:stretch/>
        </p:blipFill>
        <p:spPr>
          <a:xfrm>
            <a:off x="5829300" y="2370139"/>
            <a:ext cx="4389855" cy="3516311"/>
          </a:xfrm>
          <a:prstGeom prst="rect">
            <a:avLst/>
          </a:prstGeom>
        </p:spPr>
      </p:pic>
    </p:spTree>
    <p:extLst>
      <p:ext uri="{BB962C8B-B14F-4D97-AF65-F5344CB8AC3E}">
        <p14:creationId xmlns:p14="http://schemas.microsoft.com/office/powerpoint/2010/main" val="392195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AB82F-33B1-3658-E590-B1ABC30AF98A}"/>
              </a:ext>
            </a:extLst>
          </p:cNvPr>
          <p:cNvSpPr>
            <a:spLocks noGrp="1"/>
          </p:cNvSpPr>
          <p:nvPr>
            <p:ph type="title"/>
          </p:nvPr>
        </p:nvSpPr>
        <p:spPr/>
        <p:txBody>
          <a:bodyPr/>
          <a:lstStyle/>
          <a:p>
            <a:r>
              <a:rPr lang="tr-TR" sz="3600" b="0" i="0" u="none" strike="noStrike" baseline="0" dirty="0">
                <a:latin typeface="Calibri" panose="020F0502020204030204" pitchFamily="34" charset="0"/>
              </a:rPr>
              <a:t>MESLEK SEÇİMİNDE BAZI OLUMSUZ ANNE VE BABA TUTUMLARI </a:t>
            </a:r>
            <a:endParaRPr lang="tr-TR" dirty="0"/>
          </a:p>
        </p:txBody>
      </p:sp>
      <p:sp>
        <p:nvSpPr>
          <p:cNvPr id="3" name="İçerik Yer Tutucusu 2">
            <a:extLst>
              <a:ext uri="{FF2B5EF4-FFF2-40B4-BE49-F238E27FC236}">
                <a16:creationId xmlns:a16="http://schemas.microsoft.com/office/drawing/2014/main" id="{3D12588A-5FB1-88D2-DC19-B9AC2E12F08F}"/>
              </a:ext>
            </a:extLst>
          </p:cNvPr>
          <p:cNvSpPr>
            <a:spLocks noGrp="1"/>
          </p:cNvSpPr>
          <p:nvPr>
            <p:ph idx="1"/>
          </p:nvPr>
        </p:nvSpPr>
        <p:spPr>
          <a:xfrm>
            <a:off x="677334" y="2160589"/>
            <a:ext cx="8596668" cy="4430711"/>
          </a:xfrm>
        </p:spPr>
        <p:txBody>
          <a:bodyPr>
            <a:normAutofit fontScale="92500" lnSpcReduction="10000"/>
          </a:bodyPr>
          <a:lstStyle/>
          <a:p>
            <a:r>
              <a:rPr lang="tr-TR" sz="2400" b="0" i="0" u="none" strike="noStrike" baseline="0" dirty="0">
                <a:latin typeface="Calibri" panose="020F0502020204030204" pitchFamily="34" charset="0"/>
              </a:rPr>
              <a:t>Ancak senin gibi bir …….. bu alanı seçer...” : Çocuğunuzu küçümsemek, değersiz görmek , alay etmenin onun yaşamla mücadelesini zayıflatmanın dışında bir etkisi olmaz. </a:t>
            </a:r>
          </a:p>
          <a:p>
            <a:endParaRPr lang="tr-TR" sz="2400" dirty="0">
              <a:latin typeface="Arial" panose="020B0604020202020204" pitchFamily="34" charset="0"/>
            </a:endParaRPr>
          </a:p>
          <a:p>
            <a:r>
              <a:rPr lang="tr-TR" sz="2400" b="0" i="0" u="none" strike="noStrike" baseline="0" dirty="0">
                <a:latin typeface="Arial" panose="020B0604020202020204" pitchFamily="34" charset="0"/>
              </a:rPr>
              <a:t>“ </a:t>
            </a:r>
            <a:r>
              <a:rPr lang="tr-TR" sz="2400" b="0" i="0" u="none" strike="noStrike" baseline="0" dirty="0">
                <a:latin typeface="Calibri" panose="020F0502020204030204" pitchFamily="34" charset="0"/>
              </a:rPr>
              <a:t>Bak kardeşin” : Bak kardeşin ...” diye başlayan her cümle onların kıskançlığını kışkırtacak, biri bir süre hep başarılı olurken diğeri sürekli başarısızlığa doğru sürüklenecek, başarısız olan kendisini toplamaya başladığında, başarılı olanın birden başarısının düştüğünü göreceksiniz. </a:t>
            </a:r>
            <a:endParaRPr lang="tr-TR" sz="2400" b="0" i="0" u="none" strike="noStrike" baseline="0" dirty="0">
              <a:solidFill>
                <a:srgbClr val="000000"/>
              </a:solidFill>
              <a:latin typeface="Calibri" panose="020F0502020204030204" pitchFamily="34" charset="0"/>
            </a:endParaRPr>
          </a:p>
          <a:p>
            <a:r>
              <a:rPr lang="tr-TR" sz="2400" b="0" i="0" u="none" strike="noStrike" baseline="0" dirty="0">
                <a:latin typeface="Calibri" panose="020F0502020204030204" pitchFamily="34" charset="0"/>
              </a:rPr>
              <a:t>Çocuğunuzu kendinden daha başarılı olanlarla kıyaslamak onu üzer. Unutmayın insanlar yetenekleri yönünden eşit değildir. Nasıl boyları, kiloları, saç ve göz renkleri aynı değilse başarıları da aynı olmayabilir. Çocuğunuzun durumunu başkaları ile değil, daha önceki kendi durumu ile kıyaslayınız.</a:t>
            </a:r>
            <a:endParaRPr lang="tr-TR" sz="2400" dirty="0"/>
          </a:p>
        </p:txBody>
      </p:sp>
    </p:spTree>
    <p:extLst>
      <p:ext uri="{BB962C8B-B14F-4D97-AF65-F5344CB8AC3E}">
        <p14:creationId xmlns:p14="http://schemas.microsoft.com/office/powerpoint/2010/main" val="263728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0B84D1-2933-21B3-7D71-67E74E1019AE}"/>
              </a:ext>
            </a:extLst>
          </p:cNvPr>
          <p:cNvSpPr>
            <a:spLocks noGrp="1"/>
          </p:cNvSpPr>
          <p:nvPr>
            <p:ph type="title"/>
          </p:nvPr>
        </p:nvSpPr>
        <p:spPr/>
        <p:txBody>
          <a:bodyPr>
            <a:normAutofit/>
          </a:bodyPr>
          <a:lstStyle/>
          <a:p>
            <a:r>
              <a:rPr lang="tr-TR" sz="4000" dirty="0">
                <a:latin typeface="Calibri" panose="020F0502020204030204" pitchFamily="34" charset="0"/>
              </a:rPr>
              <a:t>ÇOCUĞUNUZDA</a:t>
            </a:r>
            <a:r>
              <a:rPr lang="tr-TR" sz="4000" b="0" i="0" u="none" strike="noStrike" baseline="0" dirty="0">
                <a:latin typeface="Calibri" panose="020F0502020204030204" pitchFamily="34" charset="0"/>
              </a:rPr>
              <a:t> HEDEF OLUŞTURMAK İÇİN SİZLER NELER YAPABİLİRSİNİZ? </a:t>
            </a:r>
            <a:endParaRPr lang="tr-TR" sz="6600" dirty="0"/>
          </a:p>
        </p:txBody>
      </p:sp>
      <p:sp>
        <p:nvSpPr>
          <p:cNvPr id="3" name="İçerik Yer Tutucusu 2">
            <a:extLst>
              <a:ext uri="{FF2B5EF4-FFF2-40B4-BE49-F238E27FC236}">
                <a16:creationId xmlns:a16="http://schemas.microsoft.com/office/drawing/2014/main" id="{E40B9E06-92A3-5699-F6C0-96E60BD478FA}"/>
              </a:ext>
            </a:extLst>
          </p:cNvPr>
          <p:cNvSpPr>
            <a:spLocks noGrp="1"/>
          </p:cNvSpPr>
          <p:nvPr>
            <p:ph idx="1"/>
          </p:nvPr>
        </p:nvSpPr>
        <p:spPr>
          <a:xfrm>
            <a:off x="677334" y="2160589"/>
            <a:ext cx="5151966" cy="4697411"/>
          </a:xfrm>
        </p:spPr>
        <p:txBody>
          <a:bodyPr>
            <a:normAutofit/>
          </a:bodyPr>
          <a:lstStyle/>
          <a:p>
            <a:r>
              <a:rPr lang="tr-TR" sz="2000" b="0" i="0" u="none" strike="noStrike" baseline="0" dirty="0">
                <a:latin typeface="Calibri" panose="020F0502020204030204" pitchFamily="34" charset="0"/>
              </a:rPr>
              <a:t>Öncelikle; çocuklarınıza sağlıklı ve huzurlu bir aile ortamı hazırlayın. Çocuklarınıza verebileceğimiz en anlamlı ve en önemli desteğin ona huzurlu bir aile ortamı hazırlamak olduğunu unutmayın</a:t>
            </a:r>
            <a:r>
              <a:rPr lang="tr-TR" sz="2000" b="1" i="0" u="none" strike="noStrike" baseline="0" dirty="0">
                <a:latin typeface="Arial" panose="020B0604020202020204" pitchFamily="34" charset="0"/>
              </a:rPr>
              <a:t>. </a:t>
            </a:r>
            <a:endParaRPr lang="tr-TR" sz="2000" b="0" i="0" u="none" strike="noStrike" baseline="0" dirty="0">
              <a:latin typeface="Arial" panose="020B0604020202020204" pitchFamily="34" charset="0"/>
            </a:endParaRPr>
          </a:p>
          <a:p>
            <a:r>
              <a:rPr lang="tr-TR" sz="2000" b="0" i="0" u="none" strike="noStrike" baseline="0" dirty="0">
                <a:latin typeface="Calibri" panose="020F0502020204030204" pitchFamily="34" charset="0"/>
              </a:rPr>
              <a:t>Çocuklarınızı olduğu gibi kabul edin. Her anne baba çocuğunun başarılarıyla mutlu olmak ve gurur duymak ister. Ancak bunu esas gaye haline </a:t>
            </a:r>
            <a:r>
              <a:rPr lang="en-US" sz="2000" b="0" i="0" u="none" strike="noStrike" baseline="0" dirty="0" err="1">
                <a:latin typeface="Calibri" panose="020F0502020204030204" pitchFamily="34" charset="0"/>
              </a:rPr>
              <a:t>getirmeyin</a:t>
            </a:r>
            <a:r>
              <a:rPr lang="en-US" sz="2000" b="0" i="0" u="none" strike="noStrike" baseline="0" dirty="0">
                <a:latin typeface="Calibri" panose="020F0502020204030204" pitchFamily="34" charset="0"/>
              </a:rPr>
              <a:t>. </a:t>
            </a:r>
            <a:r>
              <a:rPr lang="en-US" sz="2000" b="0" i="0" u="none" strike="noStrike" baseline="0" dirty="0" err="1">
                <a:latin typeface="Calibri" panose="020F0502020204030204" pitchFamily="34" charset="0"/>
              </a:rPr>
              <a:t>Onu</a:t>
            </a:r>
            <a:r>
              <a:rPr lang="en-US" sz="2000" b="0" i="0" u="none" strike="noStrike" baseline="0" dirty="0">
                <a:latin typeface="Calibri" panose="020F0502020204030204" pitchFamily="34" charset="0"/>
              </a:rPr>
              <a:t> her zaman </a:t>
            </a:r>
            <a:r>
              <a:rPr lang="en-US" sz="2000" b="0" i="0" u="none" strike="noStrike" baseline="0" dirty="0" err="1">
                <a:latin typeface="Calibri" panose="020F0502020204030204" pitchFamily="34" charset="0"/>
              </a:rPr>
              <a:t>ve</a:t>
            </a:r>
            <a:r>
              <a:rPr lang="en-US" sz="2000" b="0" i="0" u="none" strike="noStrike" baseline="0" dirty="0">
                <a:latin typeface="Calibri" panose="020F0502020204030204" pitchFamily="34" charset="0"/>
              </a:rPr>
              <a:t> her </a:t>
            </a:r>
            <a:r>
              <a:rPr lang="en-US" sz="2000" b="0" i="0" u="none" strike="noStrike" baseline="0" dirty="0" err="1">
                <a:latin typeface="Calibri" panose="020F0502020204030204" pitchFamily="34" charset="0"/>
              </a:rPr>
              <a:t>haliyle</a:t>
            </a:r>
            <a:r>
              <a:rPr lang="en-US" sz="2000" b="0" i="0" u="none" strike="noStrike" baseline="0" dirty="0">
                <a:latin typeface="Calibri" panose="020F0502020204030204" pitchFamily="34" charset="0"/>
              </a:rPr>
              <a:t> </a:t>
            </a:r>
            <a:r>
              <a:rPr lang="en-US" sz="2000" b="0" i="0" u="none" strike="noStrike" baseline="0" dirty="0" err="1">
                <a:latin typeface="Calibri" panose="020F0502020204030204" pitchFamily="34" charset="0"/>
              </a:rPr>
              <a:t>sevdiğinizi</a:t>
            </a:r>
            <a:r>
              <a:rPr lang="en-US" sz="2000" b="0" i="0" u="none" strike="noStrike" baseline="0" dirty="0">
                <a:latin typeface="Calibri" panose="020F0502020204030204" pitchFamily="34" charset="0"/>
              </a:rPr>
              <a:t> </a:t>
            </a:r>
            <a:r>
              <a:rPr lang="en-US" sz="2000" b="0" i="0" u="none" strike="noStrike" baseline="0" dirty="0" err="1">
                <a:latin typeface="Calibri" panose="020F0502020204030204" pitchFamily="34" charset="0"/>
              </a:rPr>
              <a:t>ve</a:t>
            </a:r>
            <a:r>
              <a:rPr lang="en-US" sz="2000" b="0" i="0" u="none" strike="noStrike" baseline="0" dirty="0">
                <a:latin typeface="Calibri" panose="020F0502020204030204" pitchFamily="34" charset="0"/>
              </a:rPr>
              <a:t> </a:t>
            </a:r>
            <a:r>
              <a:rPr lang="tr-TR" sz="2000" b="0" i="0" u="none" strike="noStrike" baseline="0" dirty="0">
                <a:latin typeface="Calibri" panose="020F0502020204030204" pitchFamily="34" charset="0"/>
              </a:rPr>
              <a:t>değer verdiğinizi hissettirin. ‘Kazanamazsan herkese rezil oluruz, başkalarının yüzüne nasıl bakarız, komşunun çocuğu senden daha başarılı’ gibi ifadelerden kaçının. </a:t>
            </a:r>
            <a:endParaRPr lang="tr-TR" sz="2000" dirty="0"/>
          </a:p>
        </p:txBody>
      </p:sp>
      <p:pic>
        <p:nvPicPr>
          <p:cNvPr id="5" name="Resim 4">
            <a:extLst>
              <a:ext uri="{FF2B5EF4-FFF2-40B4-BE49-F238E27FC236}">
                <a16:creationId xmlns:a16="http://schemas.microsoft.com/office/drawing/2014/main" id="{DCE4005B-3E16-77EC-36B0-8832C6C47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50" y="2863852"/>
            <a:ext cx="4050160" cy="2330449"/>
          </a:xfrm>
          <a:prstGeom prst="rect">
            <a:avLst/>
          </a:prstGeom>
          <a:ln>
            <a:noFill/>
          </a:ln>
          <a:effectLst>
            <a:softEdge rad="112500"/>
          </a:effectLst>
        </p:spPr>
      </p:pic>
    </p:spTree>
    <p:extLst>
      <p:ext uri="{BB962C8B-B14F-4D97-AF65-F5344CB8AC3E}">
        <p14:creationId xmlns:p14="http://schemas.microsoft.com/office/powerpoint/2010/main" val="3484053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B9AEA0-2C70-824B-C417-EEBECB354D36}"/>
              </a:ext>
            </a:extLst>
          </p:cNvPr>
          <p:cNvSpPr>
            <a:spLocks noGrp="1"/>
          </p:cNvSpPr>
          <p:nvPr>
            <p:ph type="title"/>
          </p:nvPr>
        </p:nvSpPr>
        <p:spPr/>
        <p:txBody>
          <a:bodyPr/>
          <a:lstStyle/>
          <a:p>
            <a:r>
              <a:rPr lang="tr-TR" sz="3600" dirty="0">
                <a:latin typeface="Calibri" panose="020F0502020204030204" pitchFamily="34" charset="0"/>
              </a:rPr>
              <a:t>ÇOCUĞUNUZDA</a:t>
            </a:r>
            <a:r>
              <a:rPr lang="tr-TR" sz="3600" b="0" i="0" u="none" strike="noStrike" baseline="0" dirty="0">
                <a:latin typeface="Calibri" panose="020F0502020204030204" pitchFamily="34" charset="0"/>
              </a:rPr>
              <a:t> HEDEF OLUŞTURMAK İÇİN SİZLER NELER YAPABİLİRSİNİZ? </a:t>
            </a:r>
            <a:endParaRPr lang="tr-TR" dirty="0"/>
          </a:p>
        </p:txBody>
      </p:sp>
      <p:sp>
        <p:nvSpPr>
          <p:cNvPr id="3" name="İçerik Yer Tutucusu 2">
            <a:extLst>
              <a:ext uri="{FF2B5EF4-FFF2-40B4-BE49-F238E27FC236}">
                <a16:creationId xmlns:a16="http://schemas.microsoft.com/office/drawing/2014/main" id="{628DFD0D-A82C-E281-8776-421EABD1C89B}"/>
              </a:ext>
            </a:extLst>
          </p:cNvPr>
          <p:cNvSpPr>
            <a:spLocks noGrp="1"/>
          </p:cNvSpPr>
          <p:nvPr>
            <p:ph idx="1"/>
          </p:nvPr>
        </p:nvSpPr>
        <p:spPr>
          <a:xfrm>
            <a:off x="677334" y="2160589"/>
            <a:ext cx="8596668" cy="4506911"/>
          </a:xfrm>
        </p:spPr>
        <p:txBody>
          <a:bodyPr>
            <a:normAutofit fontScale="85000" lnSpcReduction="10000"/>
          </a:bodyPr>
          <a:lstStyle/>
          <a:p>
            <a:r>
              <a:rPr lang="tr-TR" sz="2800" b="0" i="0" u="none" strike="noStrike" baseline="0" dirty="0">
                <a:latin typeface="Calibri" panose="020F0502020204030204" pitchFamily="34" charset="0"/>
              </a:rPr>
              <a:t>Çocuğunuzun Başarısına da başarısızlığına da katkınızın olduğunu unutmayın. Çocuğunuzun yaşadığı veya yaşayacağı tüm başarılarda yaptıklarınız ve yapmadıklarınızla ortak olduğunuzu unutmayın. Başarılarıyla gurur duyduğunuz gibi başarısızlıklarında da kendi payınıza düşeni alın. </a:t>
            </a:r>
          </a:p>
          <a:p>
            <a:r>
              <a:rPr lang="tr-TR" sz="2800" b="0" i="0" u="none" strike="noStrike" baseline="0" dirty="0">
                <a:latin typeface="Calibri" panose="020F0502020204030204" pitchFamily="34" charset="0"/>
              </a:rPr>
              <a:t>Yapılan tercihin çocuğunuz için olduğunu unutmayın. Anne baba olarak kendi adınıza bir tercih yapmadığınızı dolayısıyla merkezde çocuğunuzun olması gerektiğini onun ilgi yetenek ve değerleri doğrultusunda verilecek kararların daha isabetli olacağını her zaman aklınızda bulundurun. </a:t>
            </a:r>
          </a:p>
          <a:p>
            <a:r>
              <a:rPr lang="tr-TR" sz="2800" b="0" i="0" u="none" strike="noStrike" baseline="0" dirty="0">
                <a:latin typeface="Calibri" panose="020F0502020204030204" pitchFamily="34" charset="0"/>
              </a:rPr>
              <a:t>Unutmayın ki çocuğunuzun eğitim göreceği alan, onu bir mesleğe hazırlayacak ve bu meslek, ‘O’NUN tüm yaşamını etkileyecek </a:t>
            </a:r>
          </a:p>
          <a:p>
            <a:endParaRPr lang="tr-TR" sz="2800" dirty="0"/>
          </a:p>
        </p:txBody>
      </p:sp>
    </p:spTree>
    <p:extLst>
      <p:ext uri="{BB962C8B-B14F-4D97-AF65-F5344CB8AC3E}">
        <p14:creationId xmlns:p14="http://schemas.microsoft.com/office/powerpoint/2010/main" val="428218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63EF6B-ABAA-B308-0712-991B4D573931}"/>
              </a:ext>
            </a:extLst>
          </p:cNvPr>
          <p:cNvSpPr>
            <a:spLocks noGrp="1"/>
          </p:cNvSpPr>
          <p:nvPr>
            <p:ph type="title"/>
          </p:nvPr>
        </p:nvSpPr>
        <p:spPr/>
        <p:txBody>
          <a:bodyPr/>
          <a:lstStyle/>
          <a:p>
            <a:r>
              <a:rPr lang="tr-TR" b="1" dirty="0"/>
              <a:t>NEDEN BURADAYIZ VE BU ÇALIŞMA BİZE NELER KATACAK?</a:t>
            </a:r>
          </a:p>
        </p:txBody>
      </p:sp>
      <p:pic>
        <p:nvPicPr>
          <p:cNvPr id="5" name="İçerik Yer Tutucusu 4">
            <a:extLst>
              <a:ext uri="{FF2B5EF4-FFF2-40B4-BE49-F238E27FC236}">
                <a16:creationId xmlns:a16="http://schemas.microsoft.com/office/drawing/2014/main" id="{954D7704-860E-29F4-AF9E-AAB9D2ECF63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9532" y="1643908"/>
            <a:ext cx="6329198" cy="4604492"/>
          </a:xfrm>
          <a:prstGeom prst="rect">
            <a:avLst/>
          </a:prstGeom>
          <a:ln>
            <a:noFill/>
          </a:ln>
          <a:effectLst>
            <a:softEdge rad="112500"/>
          </a:effectLst>
        </p:spPr>
      </p:pic>
    </p:spTree>
    <p:extLst>
      <p:ext uri="{BB962C8B-B14F-4D97-AF65-F5344CB8AC3E}">
        <p14:creationId xmlns:p14="http://schemas.microsoft.com/office/powerpoint/2010/main" val="116164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28CECE-FA4D-ECE6-CEB9-1A24873C3C60}"/>
              </a:ext>
            </a:extLst>
          </p:cNvPr>
          <p:cNvSpPr>
            <a:spLocks noGrp="1"/>
          </p:cNvSpPr>
          <p:nvPr>
            <p:ph type="title"/>
          </p:nvPr>
        </p:nvSpPr>
        <p:spPr/>
        <p:txBody>
          <a:bodyPr/>
          <a:lstStyle/>
          <a:p>
            <a:r>
              <a:rPr lang="tr-TR" sz="3600" dirty="0">
                <a:latin typeface="Calibri" panose="020F0502020204030204" pitchFamily="34" charset="0"/>
              </a:rPr>
              <a:t>ÇOCUĞUNUZDA</a:t>
            </a:r>
            <a:r>
              <a:rPr lang="tr-TR" sz="3600" b="0" i="0" u="none" strike="noStrike" baseline="0" dirty="0">
                <a:latin typeface="Calibri" panose="020F0502020204030204" pitchFamily="34" charset="0"/>
              </a:rPr>
              <a:t> HEDEF OLUŞTURMAK İÇİN SİZLER NELER YAPABİLİRSİNİZ? </a:t>
            </a:r>
            <a:endParaRPr lang="tr-TR" dirty="0"/>
          </a:p>
        </p:txBody>
      </p:sp>
      <p:sp>
        <p:nvSpPr>
          <p:cNvPr id="3" name="İçerik Yer Tutucusu 2">
            <a:extLst>
              <a:ext uri="{FF2B5EF4-FFF2-40B4-BE49-F238E27FC236}">
                <a16:creationId xmlns:a16="http://schemas.microsoft.com/office/drawing/2014/main" id="{10CD8841-81E5-EFA2-1716-302A732B9D11}"/>
              </a:ext>
            </a:extLst>
          </p:cNvPr>
          <p:cNvSpPr>
            <a:spLocks noGrp="1"/>
          </p:cNvSpPr>
          <p:nvPr>
            <p:ph idx="1"/>
          </p:nvPr>
        </p:nvSpPr>
        <p:spPr>
          <a:xfrm>
            <a:off x="677334" y="2160589"/>
            <a:ext cx="8596668" cy="4316411"/>
          </a:xfrm>
        </p:spPr>
        <p:txBody>
          <a:bodyPr>
            <a:normAutofit fontScale="92500" lnSpcReduction="20000"/>
          </a:bodyPr>
          <a:lstStyle/>
          <a:p>
            <a:r>
              <a:rPr lang="tr-TR" sz="2800" b="0" i="0" u="none" strike="noStrike" baseline="0" dirty="0">
                <a:latin typeface="Calibri" panose="020F0502020204030204" pitchFamily="34" charset="0"/>
              </a:rPr>
              <a:t>Kendi beklentilerinizi değil onun beklentilerini konuşabilirsiniz. </a:t>
            </a:r>
          </a:p>
          <a:p>
            <a:r>
              <a:rPr lang="tr-TR" sz="2800" b="0" i="0" u="none" strike="noStrike" baseline="0" dirty="0">
                <a:latin typeface="Calibri" panose="020F0502020204030204" pitchFamily="34" charset="0"/>
              </a:rPr>
              <a:t>Hayattan ne istiyor? Beklentileri var mı? Onunla konuşarak ileriyi görmesine yardımcı olabilirsiniz. </a:t>
            </a:r>
          </a:p>
          <a:p>
            <a:r>
              <a:rPr lang="tr-TR" sz="2800" b="0" i="0" u="none" strike="noStrike" baseline="0" dirty="0">
                <a:latin typeface="Calibri" panose="020F0502020204030204" pitchFamily="34" charset="0"/>
              </a:rPr>
              <a:t>Her zaman bizim açımızdan hayata bakmak zorunda değiller. Onun fikir ve görüşlerine değer verebilir, böylece çocuğunuzu tanımış olursunuz. </a:t>
            </a:r>
          </a:p>
          <a:p>
            <a:r>
              <a:rPr lang="tr-TR" sz="2800" b="0" i="0" u="none" strike="noStrike" baseline="0" dirty="0">
                <a:latin typeface="Calibri" panose="020F0502020204030204" pitchFamily="34" charset="0"/>
              </a:rPr>
              <a:t>Onların dürüst çabalarını ödüllendirebilir takdir edebilirsiniz. </a:t>
            </a:r>
          </a:p>
          <a:p>
            <a:r>
              <a:rPr lang="tr-TR" sz="2800" b="0" i="0" u="none" strike="noStrike" baseline="0" dirty="0">
                <a:latin typeface="Calibri" panose="020F0502020204030204" pitchFamily="34" charset="0"/>
              </a:rPr>
              <a:t>Başarılarını değil, dürüst çabalarını ödüllendirmek çok önemlidir. Böylece emek harcamanın değerini öğretmiş oluruz </a:t>
            </a:r>
            <a:endParaRPr lang="tr-TR" sz="2800" dirty="0"/>
          </a:p>
        </p:txBody>
      </p:sp>
    </p:spTree>
    <p:extLst>
      <p:ext uri="{BB962C8B-B14F-4D97-AF65-F5344CB8AC3E}">
        <p14:creationId xmlns:p14="http://schemas.microsoft.com/office/powerpoint/2010/main" val="237946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F3800E-6F34-67EF-77BF-7D7AB768D0F8}"/>
              </a:ext>
            </a:extLst>
          </p:cNvPr>
          <p:cNvSpPr>
            <a:spLocks noGrp="1"/>
          </p:cNvSpPr>
          <p:nvPr>
            <p:ph type="title"/>
          </p:nvPr>
        </p:nvSpPr>
        <p:spPr/>
        <p:txBody>
          <a:bodyPr/>
          <a:lstStyle/>
          <a:p>
            <a:r>
              <a:rPr lang="tr-TR" dirty="0"/>
              <a:t>TEŞVİK EDİCİ SÖZLER KULLANMAK</a:t>
            </a:r>
          </a:p>
        </p:txBody>
      </p:sp>
      <p:sp>
        <p:nvSpPr>
          <p:cNvPr id="3" name="İçerik Yer Tutucusu 2">
            <a:extLst>
              <a:ext uri="{FF2B5EF4-FFF2-40B4-BE49-F238E27FC236}">
                <a16:creationId xmlns:a16="http://schemas.microsoft.com/office/drawing/2014/main" id="{1CA981C8-7E43-19E2-DE51-A23D57D73A73}"/>
              </a:ext>
            </a:extLst>
          </p:cNvPr>
          <p:cNvSpPr>
            <a:spLocks noGrp="1"/>
          </p:cNvSpPr>
          <p:nvPr>
            <p:ph idx="1"/>
          </p:nvPr>
        </p:nvSpPr>
        <p:spPr>
          <a:xfrm>
            <a:off x="677334" y="1276350"/>
            <a:ext cx="6771216" cy="5581650"/>
          </a:xfrm>
        </p:spPr>
        <p:txBody>
          <a:bodyPr>
            <a:normAutofit fontScale="85000" lnSpcReduction="10000"/>
          </a:bodyPr>
          <a:lstStyle/>
          <a:p>
            <a:r>
              <a:rPr lang="tr-TR" sz="2800" b="0" i="0" u="none" strike="noStrike" baseline="0" dirty="0">
                <a:latin typeface="Calibri" panose="020F0502020204030204" pitchFamily="34" charset="0"/>
              </a:rPr>
              <a:t>Bu işi yapabileceğini biliyorum… </a:t>
            </a:r>
          </a:p>
          <a:p>
            <a:r>
              <a:rPr lang="tr-TR" sz="2800" b="0" i="0" u="none" strike="noStrike" baseline="0" dirty="0">
                <a:latin typeface="Calibri" panose="020F0502020204030204" pitchFamily="34" charset="0"/>
              </a:rPr>
              <a:t>Çaba gösterdikçe başarılı olduğunu görüyorum… </a:t>
            </a:r>
          </a:p>
          <a:p>
            <a:r>
              <a:rPr lang="tr-TR" sz="2800" b="0" i="0" u="none" strike="noStrike" baseline="0" dirty="0">
                <a:latin typeface="Calibri" panose="020F0502020204030204" pitchFamily="34" charset="0"/>
              </a:rPr>
              <a:t>Bu yaptıklarını takdir ediyorum… </a:t>
            </a:r>
          </a:p>
          <a:p>
            <a:r>
              <a:rPr lang="tr-TR" sz="2800" b="0" i="0" u="none" strike="noStrike" baseline="0" dirty="0">
                <a:latin typeface="Calibri" panose="020F0502020204030204" pitchFamily="34" charset="0"/>
              </a:rPr>
              <a:t>Kararına güveniyorum… </a:t>
            </a:r>
          </a:p>
          <a:p>
            <a:r>
              <a:rPr lang="tr-TR" sz="2800" b="0" i="0" u="none" strike="noStrike" baseline="0" dirty="0">
                <a:latin typeface="Calibri" panose="020F0502020204030204" pitchFamily="34" charset="0"/>
              </a:rPr>
              <a:t>Bu konuyu ayrıntılı düşündüğün belli oluyor… </a:t>
            </a:r>
          </a:p>
          <a:p>
            <a:r>
              <a:rPr lang="tr-TR" sz="2800" b="0" i="0" u="none" strike="noStrike" baseline="0" dirty="0">
                <a:latin typeface="Calibri" panose="020F0502020204030204" pitchFamily="34" charset="0"/>
              </a:rPr>
              <a:t>Eminim ki bu biçimde çalışmayı sürdürürsen başarılı olacaksın… </a:t>
            </a:r>
          </a:p>
          <a:p>
            <a:pPr marL="0" indent="0">
              <a:buNone/>
            </a:pPr>
            <a:r>
              <a:rPr lang="tr-TR" sz="2800" b="0" i="0" u="none" strike="noStrike" baseline="0" dirty="0">
                <a:latin typeface="Calibri" panose="020F0502020204030204" pitchFamily="34" charset="0"/>
              </a:rPr>
              <a:t>Teşvik sözlerinde ne akıl verme ne de ödül vardır. Sadece çabanın fark edilmesi, çocuğun yaptığı işe güven duyması ve takdir edilmesi vardır. Teşvik sözleri ile ulaşacağımız nokta; çocuğumuzun kendi geleceğine sahip çıkması, çaba ve gelişmelerinin fark edilmesi ve olumlu yönlerinin vurgulanmasıdır. </a:t>
            </a:r>
            <a:endParaRPr lang="tr-TR" sz="2800" dirty="0"/>
          </a:p>
        </p:txBody>
      </p:sp>
      <p:pic>
        <p:nvPicPr>
          <p:cNvPr id="5" name="Resim 4">
            <a:extLst>
              <a:ext uri="{FF2B5EF4-FFF2-40B4-BE49-F238E27FC236}">
                <a16:creationId xmlns:a16="http://schemas.microsoft.com/office/drawing/2014/main" id="{F826ACBE-A112-203B-93E2-0FDCF4CDF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425" y="2108200"/>
            <a:ext cx="2883843" cy="1320800"/>
          </a:xfrm>
          <a:prstGeom prst="rect">
            <a:avLst/>
          </a:prstGeom>
          <a:ln>
            <a:noFill/>
          </a:ln>
          <a:effectLst>
            <a:softEdge rad="112500"/>
          </a:effectLst>
        </p:spPr>
      </p:pic>
      <p:pic>
        <p:nvPicPr>
          <p:cNvPr id="7" name="Resim 6">
            <a:extLst>
              <a:ext uri="{FF2B5EF4-FFF2-40B4-BE49-F238E27FC236}">
                <a16:creationId xmlns:a16="http://schemas.microsoft.com/office/drawing/2014/main" id="{786D5D5C-3945-91EB-D11E-2E2562832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589" y="3606800"/>
            <a:ext cx="2619375" cy="1743075"/>
          </a:xfrm>
          <a:prstGeom prst="rect">
            <a:avLst/>
          </a:prstGeom>
          <a:ln>
            <a:noFill/>
          </a:ln>
          <a:effectLst>
            <a:softEdge rad="112500"/>
          </a:effectLst>
        </p:spPr>
      </p:pic>
    </p:spTree>
    <p:extLst>
      <p:ext uri="{BB962C8B-B14F-4D97-AF65-F5344CB8AC3E}">
        <p14:creationId xmlns:p14="http://schemas.microsoft.com/office/powerpoint/2010/main" val="228076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1DED0E-5D07-E400-74A4-7563E3525485}"/>
              </a:ext>
            </a:extLst>
          </p:cNvPr>
          <p:cNvSpPr>
            <a:spLocks noGrp="1"/>
          </p:cNvSpPr>
          <p:nvPr>
            <p:ph type="title"/>
          </p:nvPr>
        </p:nvSpPr>
        <p:spPr/>
        <p:txBody>
          <a:bodyPr>
            <a:noAutofit/>
          </a:bodyPr>
          <a:lstStyle/>
          <a:p>
            <a:pPr algn="ctr"/>
            <a:r>
              <a:rPr lang="tr-TR" sz="3200" b="1" i="0" u="none" strike="noStrike" baseline="0" dirty="0">
                <a:latin typeface="Calibri" panose="020F0502020204030204" pitchFamily="34" charset="0"/>
              </a:rPr>
              <a:t>ÇOCUĞUNUZUN YÜZÜNÜ VE YÜREĞİNİ GÜLÜMSETECEK MESLEĞİ SEÇMESİNE YARDIMCI OLMANIZ DİLEĞİYLE.. </a:t>
            </a:r>
            <a:endParaRPr lang="tr-TR" sz="5400" dirty="0"/>
          </a:p>
        </p:txBody>
      </p:sp>
      <p:pic>
        <p:nvPicPr>
          <p:cNvPr id="5" name="İçerik Yer Tutucusu 4">
            <a:extLst>
              <a:ext uri="{FF2B5EF4-FFF2-40B4-BE49-F238E27FC236}">
                <a16:creationId xmlns:a16="http://schemas.microsoft.com/office/drawing/2014/main" id="{2C43F046-CF17-C7A8-6CCA-5FE2DBA050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818" y="2196305"/>
            <a:ext cx="6587332" cy="4391555"/>
          </a:xfrm>
          <a:prstGeom prst="rect">
            <a:avLst/>
          </a:prstGeom>
          <a:ln>
            <a:noFill/>
          </a:ln>
          <a:effectLst>
            <a:softEdge rad="112500"/>
          </a:effectLst>
        </p:spPr>
      </p:pic>
    </p:spTree>
    <p:extLst>
      <p:ext uri="{BB962C8B-B14F-4D97-AF65-F5344CB8AC3E}">
        <p14:creationId xmlns:p14="http://schemas.microsoft.com/office/powerpoint/2010/main" val="34629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281DDD-A3C7-5849-0E1D-0D171B96D94C}"/>
              </a:ext>
            </a:extLst>
          </p:cNvPr>
          <p:cNvSpPr>
            <a:spLocks noGrp="1"/>
          </p:cNvSpPr>
          <p:nvPr>
            <p:ph type="title"/>
          </p:nvPr>
        </p:nvSpPr>
        <p:spPr/>
        <p:txBody>
          <a:bodyPr>
            <a:normAutofit fontScale="90000"/>
          </a:bodyPr>
          <a:lstStyle/>
          <a:p>
            <a:r>
              <a:rPr lang="tr-TR" b="1" i="0" u="none" strike="noStrike" baseline="0" dirty="0">
                <a:latin typeface="Calibri" panose="020F0502020204030204" pitchFamily="34" charset="0"/>
              </a:rPr>
              <a:t>MESLEKİ GELİŞİM SÜRECİNDE VE BİR MESLEĞE YÖNELMEDE AİLE NEDEN ÖNEMLİDİR? </a:t>
            </a:r>
            <a:endParaRPr lang="tr-TR" sz="5400" b="1" dirty="0"/>
          </a:p>
        </p:txBody>
      </p:sp>
      <p:sp>
        <p:nvSpPr>
          <p:cNvPr id="3" name="İçerik Yer Tutucusu 2">
            <a:extLst>
              <a:ext uri="{FF2B5EF4-FFF2-40B4-BE49-F238E27FC236}">
                <a16:creationId xmlns:a16="http://schemas.microsoft.com/office/drawing/2014/main" id="{0B72B513-CDCF-4C26-12E1-1AC1C585CEBB}"/>
              </a:ext>
            </a:extLst>
          </p:cNvPr>
          <p:cNvSpPr>
            <a:spLocks noGrp="1"/>
          </p:cNvSpPr>
          <p:nvPr>
            <p:ph idx="1"/>
          </p:nvPr>
        </p:nvSpPr>
        <p:spPr>
          <a:xfrm>
            <a:off x="220134" y="1550989"/>
            <a:ext cx="6428316" cy="4373561"/>
          </a:xfrm>
        </p:spPr>
        <p:txBody>
          <a:bodyPr>
            <a:normAutofit fontScale="92500" lnSpcReduction="20000"/>
          </a:bodyPr>
          <a:lstStyle/>
          <a:p>
            <a:pPr algn="l"/>
            <a:endParaRPr lang="tr-TR" sz="2800" b="0" i="0" u="none" strike="noStrike" baseline="0" dirty="0">
              <a:solidFill>
                <a:srgbClr val="000000"/>
              </a:solidFill>
              <a:latin typeface="Calibri" panose="020F0502020204030204" pitchFamily="34" charset="0"/>
            </a:endParaRPr>
          </a:p>
          <a:p>
            <a:pPr marL="0" indent="0">
              <a:buNone/>
            </a:pPr>
            <a:r>
              <a:rPr lang="tr-TR" sz="2800" b="0" i="0" u="none" strike="noStrike" baseline="0" dirty="0">
                <a:latin typeface="Calibri" panose="020F0502020204030204" pitchFamily="34" charset="0"/>
              </a:rPr>
              <a:t>Çünkü anne ve babalar: </a:t>
            </a:r>
          </a:p>
          <a:p>
            <a:r>
              <a:rPr lang="tr-TR" sz="2800" b="0" i="0" u="none" strike="noStrike" baseline="0" dirty="0">
                <a:latin typeface="Calibri" panose="020F0502020204030204" pitchFamily="34" charset="0"/>
              </a:rPr>
              <a:t>Gözlemleri ve görüşleri ile çocuklarının bir mesleği seçmelerini kolaylaştırıcı ve destekleyicidir. </a:t>
            </a:r>
          </a:p>
          <a:p>
            <a:r>
              <a:rPr lang="tr-TR" sz="2800" b="0" i="0" u="none" strike="noStrike" baseline="0" dirty="0">
                <a:latin typeface="Calibri" panose="020F0502020204030204" pitchFamily="34" charset="0"/>
              </a:rPr>
              <a:t>Aile içinde verdikleri mesajlarla çocuklarının meslekleri keşfetmelerine ve tanımalarına yardımcı olurlar. </a:t>
            </a:r>
          </a:p>
          <a:p>
            <a:r>
              <a:rPr lang="tr-TR" sz="2800" b="0" i="0" u="none" strike="noStrike" baseline="0" dirty="0">
                <a:latin typeface="Calibri" panose="020F0502020204030204" pitchFamily="34" charset="0"/>
              </a:rPr>
              <a:t>Çocuklarının ilgi, yetenek ve mesleki değerleri ile meslekler arasındaki ilişkileri anlamalarında önemli bir rol oynarlar. </a:t>
            </a:r>
            <a:endParaRPr lang="tr-TR" sz="2800" dirty="0"/>
          </a:p>
        </p:txBody>
      </p:sp>
      <p:pic>
        <p:nvPicPr>
          <p:cNvPr id="5" name="Resim 4">
            <a:extLst>
              <a:ext uri="{FF2B5EF4-FFF2-40B4-BE49-F238E27FC236}">
                <a16:creationId xmlns:a16="http://schemas.microsoft.com/office/drawing/2014/main" id="{F189BC33-6273-732B-4902-802FDC5BCBA9}"/>
              </a:ext>
            </a:extLst>
          </p:cNvPr>
          <p:cNvPicPr>
            <a:picLocks noChangeAspect="1"/>
          </p:cNvPicPr>
          <p:nvPr/>
        </p:nvPicPr>
        <p:blipFill rotWithShape="1">
          <a:blip r:embed="rId2">
            <a:extLst>
              <a:ext uri="{28A0092B-C50C-407E-A947-70E740481C1C}">
                <a14:useLocalDpi xmlns:a14="http://schemas.microsoft.com/office/drawing/2010/main" val="0"/>
              </a:ext>
            </a:extLst>
          </a:blip>
          <a:srcRect l="9747" r="15523"/>
          <a:stretch/>
        </p:blipFill>
        <p:spPr>
          <a:xfrm>
            <a:off x="6972299" y="1978819"/>
            <a:ext cx="2628901" cy="3517899"/>
          </a:xfrm>
          <a:prstGeom prst="rect">
            <a:avLst/>
          </a:prstGeom>
        </p:spPr>
      </p:pic>
    </p:spTree>
    <p:extLst>
      <p:ext uri="{BB962C8B-B14F-4D97-AF65-F5344CB8AC3E}">
        <p14:creationId xmlns:p14="http://schemas.microsoft.com/office/powerpoint/2010/main" val="32179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41983A-7C70-A927-13DF-67F52C52FB44}"/>
              </a:ext>
            </a:extLst>
          </p:cNvPr>
          <p:cNvSpPr>
            <a:spLocks noGrp="1"/>
          </p:cNvSpPr>
          <p:nvPr>
            <p:ph type="title"/>
          </p:nvPr>
        </p:nvSpPr>
        <p:spPr/>
        <p:txBody>
          <a:bodyPr>
            <a:normAutofit fontScale="90000"/>
          </a:bodyPr>
          <a:lstStyle/>
          <a:p>
            <a:r>
              <a:rPr lang="tr-TR" b="1" i="0" u="none" strike="noStrike" baseline="0" dirty="0">
                <a:latin typeface="Calibri" panose="020F0502020204030204" pitchFamily="34" charset="0"/>
              </a:rPr>
              <a:t>MESLEKİ GELİŞİM SÜRECİNDE VE BİR MESLEĞE YÖNELMEDE AİLE NEDEN ÖNEMLİDİR? </a:t>
            </a:r>
            <a:endParaRPr lang="tr-TR" dirty="0"/>
          </a:p>
        </p:txBody>
      </p:sp>
      <p:sp>
        <p:nvSpPr>
          <p:cNvPr id="3" name="İçerik Yer Tutucusu 2">
            <a:extLst>
              <a:ext uri="{FF2B5EF4-FFF2-40B4-BE49-F238E27FC236}">
                <a16:creationId xmlns:a16="http://schemas.microsoft.com/office/drawing/2014/main" id="{B72D7E4F-1150-59D4-F75F-93F7439C1288}"/>
              </a:ext>
            </a:extLst>
          </p:cNvPr>
          <p:cNvSpPr>
            <a:spLocks noGrp="1"/>
          </p:cNvSpPr>
          <p:nvPr>
            <p:ph idx="1"/>
          </p:nvPr>
        </p:nvSpPr>
        <p:spPr>
          <a:xfrm>
            <a:off x="677334" y="1930400"/>
            <a:ext cx="5418666" cy="4737100"/>
          </a:xfrm>
        </p:spPr>
        <p:txBody>
          <a:bodyPr>
            <a:normAutofit fontScale="92500" lnSpcReduction="20000"/>
          </a:bodyPr>
          <a:lstStyle/>
          <a:p>
            <a:pPr algn="l"/>
            <a:endParaRPr lang="tr-TR" sz="2800" b="0" i="0" u="none" strike="noStrike" baseline="0" dirty="0">
              <a:solidFill>
                <a:srgbClr val="000000"/>
              </a:solidFill>
              <a:latin typeface="Calibri" panose="020F0502020204030204" pitchFamily="34" charset="0"/>
            </a:endParaRPr>
          </a:p>
          <a:p>
            <a:r>
              <a:rPr lang="tr-TR" sz="2800" b="0" i="0" u="none" strike="noStrike" baseline="0" dirty="0">
                <a:latin typeface="Calibri" panose="020F0502020204030204" pitchFamily="34" charset="0"/>
              </a:rPr>
              <a:t>Çocuklarının özelliklerine uygun eğitim-öğretim ortamını hazırlamada önemli rol oynarlar. </a:t>
            </a:r>
          </a:p>
          <a:p>
            <a:r>
              <a:rPr lang="tr-TR" sz="2800" b="0" i="0" u="none" strike="noStrike" baseline="0" dirty="0">
                <a:latin typeface="Calibri" panose="020F0502020204030204" pitchFamily="34" charset="0"/>
              </a:rPr>
              <a:t>Bir işte çalışmanın gereği ve öneminin farkına varmalarını sağlamak için çocuklarına model olurlar. </a:t>
            </a:r>
          </a:p>
          <a:p>
            <a:r>
              <a:rPr lang="tr-TR" sz="2800" b="0" i="0" u="none" strike="noStrike" baseline="0" dirty="0">
                <a:latin typeface="Calibri" panose="020F0502020204030204" pitchFamily="34" charset="0"/>
              </a:rPr>
              <a:t>Çocuk ve gençlerin mesleklere, eğitim-iş hayatı ve çalışmaya ilişkin olumlu ya da olumsuz tutum geliştirmelerine yol açarlar. </a:t>
            </a:r>
            <a:endParaRPr lang="tr-TR" sz="2800" dirty="0"/>
          </a:p>
        </p:txBody>
      </p:sp>
      <p:pic>
        <p:nvPicPr>
          <p:cNvPr id="5" name="Resim 4">
            <a:extLst>
              <a:ext uri="{FF2B5EF4-FFF2-40B4-BE49-F238E27FC236}">
                <a16:creationId xmlns:a16="http://schemas.microsoft.com/office/drawing/2014/main" id="{4467C090-7471-1424-468B-109C7604A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359" y="2446340"/>
            <a:ext cx="3720740" cy="3154360"/>
          </a:xfrm>
          <a:prstGeom prst="rect">
            <a:avLst/>
          </a:prstGeom>
        </p:spPr>
      </p:pic>
    </p:spTree>
    <p:extLst>
      <p:ext uri="{BB962C8B-B14F-4D97-AF65-F5344CB8AC3E}">
        <p14:creationId xmlns:p14="http://schemas.microsoft.com/office/powerpoint/2010/main" val="188329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78FE32-40FA-FFA7-AFCB-DED735F8557D}"/>
              </a:ext>
            </a:extLst>
          </p:cNvPr>
          <p:cNvSpPr>
            <a:spLocks noGrp="1"/>
          </p:cNvSpPr>
          <p:nvPr>
            <p:ph type="title"/>
          </p:nvPr>
        </p:nvSpPr>
        <p:spPr/>
        <p:txBody>
          <a:bodyPr>
            <a:normAutofit fontScale="90000"/>
          </a:bodyPr>
          <a:lstStyle/>
          <a:p>
            <a:r>
              <a:rPr lang="tr-TR" b="1" i="0" u="none" strike="noStrike" baseline="0" dirty="0">
                <a:latin typeface="Calibri" panose="020F0502020204030204" pitchFamily="34" charset="0"/>
              </a:rPr>
              <a:t>MESLEKİ GELİŞİM SÜRECİNDE VE BİR MESLEĞE YÖNELMEDE AİLE NEDEN ÖNEMLİDİR? </a:t>
            </a:r>
            <a:endParaRPr lang="tr-TR" dirty="0"/>
          </a:p>
        </p:txBody>
      </p:sp>
      <p:pic>
        <p:nvPicPr>
          <p:cNvPr id="5" name="Resim 4">
            <a:extLst>
              <a:ext uri="{FF2B5EF4-FFF2-40B4-BE49-F238E27FC236}">
                <a16:creationId xmlns:a16="http://schemas.microsoft.com/office/drawing/2014/main" id="{C7098579-53EB-2F42-C71A-53DEFE0B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502" y="2041250"/>
            <a:ext cx="4235198" cy="4207150"/>
          </a:xfrm>
          <a:prstGeom prst="rect">
            <a:avLst/>
          </a:prstGeom>
        </p:spPr>
      </p:pic>
    </p:spTree>
    <p:extLst>
      <p:ext uri="{BB962C8B-B14F-4D97-AF65-F5344CB8AC3E}">
        <p14:creationId xmlns:p14="http://schemas.microsoft.com/office/powerpoint/2010/main" val="426224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84975E-DDD1-1DBF-B31E-815F806947A3}"/>
              </a:ext>
            </a:extLst>
          </p:cNvPr>
          <p:cNvSpPr>
            <a:spLocks noGrp="1"/>
          </p:cNvSpPr>
          <p:nvPr>
            <p:ph type="title"/>
          </p:nvPr>
        </p:nvSpPr>
        <p:spPr/>
        <p:txBody>
          <a:bodyPr>
            <a:normAutofit/>
          </a:bodyPr>
          <a:lstStyle/>
          <a:p>
            <a:br>
              <a:rPr lang="tr-TR" sz="4000" b="0" i="0" u="none" strike="noStrike" baseline="0" dirty="0">
                <a:solidFill>
                  <a:srgbClr val="000000"/>
                </a:solidFill>
                <a:latin typeface="Calibri" panose="020F0502020204030204" pitchFamily="34" charset="0"/>
              </a:rPr>
            </a:br>
            <a:r>
              <a:rPr lang="tr-TR" sz="4000" b="0" i="0" u="none" strike="noStrike" baseline="0" dirty="0">
                <a:latin typeface="Calibri" panose="020F0502020204030204" pitchFamily="34" charset="0"/>
              </a:rPr>
              <a:t>ANNE BEKLENTİLERİ </a:t>
            </a:r>
            <a:endParaRPr lang="tr-TR" sz="6600" dirty="0"/>
          </a:p>
        </p:txBody>
      </p:sp>
      <p:sp>
        <p:nvSpPr>
          <p:cNvPr id="3" name="İçerik Yer Tutucusu 2">
            <a:extLst>
              <a:ext uri="{FF2B5EF4-FFF2-40B4-BE49-F238E27FC236}">
                <a16:creationId xmlns:a16="http://schemas.microsoft.com/office/drawing/2014/main" id="{866B8A6E-A871-23D0-B56E-B6C6CCCC6FE7}"/>
              </a:ext>
            </a:extLst>
          </p:cNvPr>
          <p:cNvSpPr>
            <a:spLocks noGrp="1"/>
          </p:cNvSpPr>
          <p:nvPr>
            <p:ph idx="1"/>
          </p:nvPr>
        </p:nvSpPr>
        <p:spPr>
          <a:xfrm>
            <a:off x="677334" y="2160589"/>
            <a:ext cx="5171016" cy="4487861"/>
          </a:xfrm>
        </p:spPr>
        <p:txBody>
          <a:bodyPr>
            <a:normAutofit/>
          </a:bodyPr>
          <a:lstStyle/>
          <a:p>
            <a:r>
              <a:rPr lang="tr-TR" sz="3600" b="0" i="0" u="none" strike="noStrike" baseline="0" dirty="0">
                <a:latin typeface="Calibri" panose="020F0502020204030204" pitchFamily="34" charset="0"/>
              </a:rPr>
              <a:t>Kendi devamını görmek, hayatta bir dayanağı olduğunu hissetmek, </a:t>
            </a:r>
          </a:p>
          <a:p>
            <a:r>
              <a:rPr lang="tr-TR" sz="3600" b="0" i="0" u="none" strike="noStrike" baseline="0" dirty="0">
                <a:latin typeface="Calibri" panose="020F0502020204030204" pitchFamily="34" charset="0"/>
              </a:rPr>
              <a:t> Çocuğunu başarılı görmek, </a:t>
            </a:r>
          </a:p>
          <a:p>
            <a:r>
              <a:rPr lang="tr-TR" sz="3600" b="0" i="0" u="none" strike="noStrike" baseline="0" dirty="0">
                <a:latin typeface="Calibri" panose="020F0502020204030204" pitchFamily="34" charset="0"/>
              </a:rPr>
              <a:t> Kişi ve aile ölçeğinde gurur duymayı istemek, </a:t>
            </a:r>
          </a:p>
          <a:p>
            <a:pPr marL="0" indent="0">
              <a:buNone/>
            </a:pPr>
            <a:endParaRPr lang="tr-TR" sz="3600" b="0" i="0" u="none" strike="noStrike" baseline="0" dirty="0">
              <a:latin typeface="Calibri" panose="020F0502020204030204" pitchFamily="34" charset="0"/>
            </a:endParaRPr>
          </a:p>
          <a:p>
            <a:endParaRPr lang="tr-TR" sz="3600" dirty="0"/>
          </a:p>
        </p:txBody>
      </p:sp>
      <p:pic>
        <p:nvPicPr>
          <p:cNvPr id="5" name="Resim 4">
            <a:extLst>
              <a:ext uri="{FF2B5EF4-FFF2-40B4-BE49-F238E27FC236}">
                <a16:creationId xmlns:a16="http://schemas.microsoft.com/office/drawing/2014/main" id="{A93F95D8-A433-B0EF-16F7-74287EAFE51A}"/>
              </a:ext>
            </a:extLst>
          </p:cNvPr>
          <p:cNvPicPr>
            <a:picLocks noChangeAspect="1"/>
          </p:cNvPicPr>
          <p:nvPr/>
        </p:nvPicPr>
        <p:blipFill rotWithShape="1">
          <a:blip r:embed="rId2">
            <a:extLst>
              <a:ext uri="{28A0092B-C50C-407E-A947-70E740481C1C}">
                <a14:useLocalDpi xmlns:a14="http://schemas.microsoft.com/office/drawing/2010/main" val="0"/>
              </a:ext>
            </a:extLst>
          </a:blip>
          <a:srcRect b="28665"/>
          <a:stretch/>
        </p:blipFill>
        <p:spPr>
          <a:xfrm>
            <a:off x="5848350" y="2662237"/>
            <a:ext cx="3638548" cy="2595563"/>
          </a:xfrm>
          <a:prstGeom prst="rect">
            <a:avLst/>
          </a:prstGeom>
          <a:ln>
            <a:noFill/>
          </a:ln>
          <a:effectLst>
            <a:softEdge rad="112500"/>
          </a:effectLst>
        </p:spPr>
      </p:pic>
    </p:spTree>
    <p:extLst>
      <p:ext uri="{BB962C8B-B14F-4D97-AF65-F5344CB8AC3E}">
        <p14:creationId xmlns:p14="http://schemas.microsoft.com/office/powerpoint/2010/main" val="364290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E6B8A-11D1-9C20-174C-2C821FEDBD4D}"/>
              </a:ext>
            </a:extLst>
          </p:cNvPr>
          <p:cNvSpPr>
            <a:spLocks noGrp="1"/>
          </p:cNvSpPr>
          <p:nvPr>
            <p:ph type="title"/>
          </p:nvPr>
        </p:nvSpPr>
        <p:spPr/>
        <p:txBody>
          <a:bodyPr>
            <a:normAutofit/>
          </a:bodyPr>
          <a:lstStyle/>
          <a:p>
            <a:br>
              <a:rPr lang="tr-TR" sz="4000" b="0" i="0" u="none" strike="noStrike" baseline="0" dirty="0">
                <a:solidFill>
                  <a:srgbClr val="000000"/>
                </a:solidFill>
                <a:latin typeface="Calibri" panose="020F0502020204030204" pitchFamily="34" charset="0"/>
              </a:rPr>
            </a:br>
            <a:r>
              <a:rPr lang="tr-TR" sz="4000" b="0" i="0" u="none" strike="noStrike" baseline="0" dirty="0">
                <a:latin typeface="Calibri" panose="020F0502020204030204" pitchFamily="34" charset="0"/>
              </a:rPr>
              <a:t>BABA BEKLENTİLERİ </a:t>
            </a:r>
            <a:endParaRPr lang="tr-TR" sz="6600" dirty="0"/>
          </a:p>
        </p:txBody>
      </p:sp>
      <p:sp>
        <p:nvSpPr>
          <p:cNvPr id="3" name="İçerik Yer Tutucusu 2">
            <a:extLst>
              <a:ext uri="{FF2B5EF4-FFF2-40B4-BE49-F238E27FC236}">
                <a16:creationId xmlns:a16="http://schemas.microsoft.com/office/drawing/2014/main" id="{61B57CA8-F701-7CFA-0133-A81D93CE07EE}"/>
              </a:ext>
            </a:extLst>
          </p:cNvPr>
          <p:cNvSpPr>
            <a:spLocks noGrp="1"/>
          </p:cNvSpPr>
          <p:nvPr>
            <p:ph idx="1"/>
          </p:nvPr>
        </p:nvSpPr>
        <p:spPr>
          <a:xfrm>
            <a:off x="677334" y="2160589"/>
            <a:ext cx="4770966" cy="4354511"/>
          </a:xfrm>
        </p:spPr>
        <p:txBody>
          <a:bodyPr>
            <a:normAutofit fontScale="92500" lnSpcReduction="10000"/>
          </a:bodyPr>
          <a:lstStyle/>
          <a:p>
            <a:r>
              <a:rPr lang="tr-TR" sz="2800" b="0" i="0" u="none" strike="noStrike" baseline="0" dirty="0">
                <a:latin typeface="Calibri" panose="020F0502020204030204" pitchFamily="34" charset="0"/>
              </a:rPr>
              <a:t>Aile gücünün devamını getirmek, </a:t>
            </a:r>
          </a:p>
          <a:p>
            <a:r>
              <a:rPr lang="tr-TR" sz="2800" b="0" i="0" u="none" strike="noStrike" baseline="0" dirty="0">
                <a:latin typeface="Calibri" panose="020F0502020204030204" pitchFamily="34" charset="0"/>
              </a:rPr>
              <a:t>Hayallerini gerçekleştirmek, </a:t>
            </a:r>
          </a:p>
          <a:p>
            <a:r>
              <a:rPr lang="tr-TR" sz="2800" b="0" i="0" u="none" strike="noStrike" baseline="0" dirty="0">
                <a:latin typeface="Calibri" panose="020F0502020204030204" pitchFamily="34" charset="0"/>
              </a:rPr>
              <a:t>Çabalarının boşa gitmediğini görmek, </a:t>
            </a:r>
          </a:p>
          <a:p>
            <a:r>
              <a:rPr lang="tr-TR" sz="2800" b="0" i="0" u="none" strike="noStrike" baseline="0" dirty="0">
                <a:latin typeface="Calibri" panose="020F0502020204030204" pitchFamily="34" charset="0"/>
              </a:rPr>
              <a:t>Onun için yaptıklarının karşılığını görmek, </a:t>
            </a:r>
          </a:p>
          <a:p>
            <a:r>
              <a:rPr lang="tr-TR" sz="2800" b="0" i="0" u="none" strike="noStrike" baseline="0" dirty="0">
                <a:latin typeface="Calibri" panose="020F0502020204030204" pitchFamily="34" charset="0"/>
              </a:rPr>
              <a:t>Onu görmek istediği gibi görmek, </a:t>
            </a:r>
          </a:p>
          <a:p>
            <a:r>
              <a:rPr lang="tr-TR" sz="2800" b="0" i="0" u="none" strike="noStrike" baseline="0" dirty="0">
                <a:latin typeface="Calibri" panose="020F0502020204030204" pitchFamily="34" charset="0"/>
              </a:rPr>
              <a:t>Kendi gücüyle kıyaslamak. </a:t>
            </a:r>
          </a:p>
          <a:p>
            <a:endParaRPr lang="tr-TR" sz="2800" dirty="0"/>
          </a:p>
        </p:txBody>
      </p:sp>
      <p:pic>
        <p:nvPicPr>
          <p:cNvPr id="5" name="Resim 4">
            <a:extLst>
              <a:ext uri="{FF2B5EF4-FFF2-40B4-BE49-F238E27FC236}">
                <a16:creationId xmlns:a16="http://schemas.microsoft.com/office/drawing/2014/main" id="{7256B520-D8A8-4135-3851-AA58DDCBD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501" y="2160588"/>
            <a:ext cx="3755575" cy="3840161"/>
          </a:xfrm>
          <a:prstGeom prst="rect">
            <a:avLst/>
          </a:prstGeom>
          <a:ln>
            <a:noFill/>
          </a:ln>
          <a:effectLst>
            <a:softEdge rad="112500"/>
          </a:effectLst>
        </p:spPr>
      </p:pic>
    </p:spTree>
    <p:extLst>
      <p:ext uri="{BB962C8B-B14F-4D97-AF65-F5344CB8AC3E}">
        <p14:creationId xmlns:p14="http://schemas.microsoft.com/office/powerpoint/2010/main" val="174198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F302E3-CF26-F59A-F544-C7829B61AC8F}"/>
              </a:ext>
            </a:extLst>
          </p:cNvPr>
          <p:cNvSpPr>
            <a:spLocks noGrp="1"/>
          </p:cNvSpPr>
          <p:nvPr>
            <p:ph type="title"/>
          </p:nvPr>
        </p:nvSpPr>
        <p:spPr/>
        <p:txBody>
          <a:bodyPr>
            <a:normAutofit/>
          </a:bodyPr>
          <a:lstStyle/>
          <a:p>
            <a:br>
              <a:rPr lang="tr-TR" b="0" i="0" u="none" strike="noStrike" baseline="0" dirty="0">
                <a:solidFill>
                  <a:srgbClr val="000000"/>
                </a:solidFill>
                <a:latin typeface="Calibri" panose="020F0502020204030204" pitchFamily="34" charset="0"/>
              </a:rPr>
            </a:br>
            <a:r>
              <a:rPr lang="tr-TR" b="0" i="0" u="none" strike="noStrike" baseline="0" dirty="0">
                <a:latin typeface="Calibri" panose="020F0502020204030204" pitchFamily="34" charset="0"/>
              </a:rPr>
              <a:t>ÇOCUĞUN(GENCİN) BEKLENTİLERİ</a:t>
            </a:r>
            <a:endParaRPr lang="tr-TR" sz="6000" dirty="0"/>
          </a:p>
        </p:txBody>
      </p:sp>
      <p:sp>
        <p:nvSpPr>
          <p:cNvPr id="3" name="İçerik Yer Tutucusu 2">
            <a:extLst>
              <a:ext uri="{FF2B5EF4-FFF2-40B4-BE49-F238E27FC236}">
                <a16:creationId xmlns:a16="http://schemas.microsoft.com/office/drawing/2014/main" id="{D05E5542-7824-26AD-61AB-AFC88ED23A43}"/>
              </a:ext>
            </a:extLst>
          </p:cNvPr>
          <p:cNvSpPr>
            <a:spLocks noGrp="1"/>
          </p:cNvSpPr>
          <p:nvPr>
            <p:ph idx="1"/>
          </p:nvPr>
        </p:nvSpPr>
        <p:spPr>
          <a:xfrm>
            <a:off x="677334" y="2160589"/>
            <a:ext cx="4275666" cy="4697411"/>
          </a:xfrm>
        </p:spPr>
        <p:txBody>
          <a:bodyPr>
            <a:normAutofit fontScale="92500" lnSpcReduction="10000"/>
          </a:bodyPr>
          <a:lstStyle/>
          <a:p>
            <a:r>
              <a:rPr lang="tr-TR" sz="2800" b="0" i="0" u="none" strike="noStrike" baseline="0" dirty="0">
                <a:latin typeface="Calibri" panose="020F0502020204030204" pitchFamily="34" charset="0"/>
              </a:rPr>
              <a:t>Kendi bağımsızlığını kazanmak, </a:t>
            </a:r>
          </a:p>
          <a:p>
            <a:r>
              <a:rPr lang="tr-TR" sz="2800" b="0" i="0" u="none" strike="noStrike" baseline="0" dirty="0">
                <a:latin typeface="Calibri" panose="020F0502020204030204" pitchFamily="34" charset="0"/>
              </a:rPr>
              <a:t>Bireysel kimliğini bulmak, </a:t>
            </a:r>
          </a:p>
          <a:p>
            <a:r>
              <a:rPr lang="tr-TR" sz="2800" b="0" i="0" u="none" strike="noStrike" baseline="0" dirty="0">
                <a:latin typeface="Calibri" panose="020F0502020204030204" pitchFamily="34" charset="0"/>
              </a:rPr>
              <a:t>Toplumsal kimliğini bulmak, </a:t>
            </a:r>
          </a:p>
          <a:p>
            <a:r>
              <a:rPr lang="tr-TR" sz="2800" b="0" i="0" u="none" strike="noStrike" baseline="0" dirty="0">
                <a:latin typeface="Calibri" panose="020F0502020204030204" pitchFamily="34" charset="0"/>
              </a:rPr>
              <a:t>Anne babadan farklı olmak, </a:t>
            </a:r>
          </a:p>
          <a:p>
            <a:r>
              <a:rPr lang="tr-TR" sz="2800" b="0" i="0" u="none" strike="noStrike" baseline="0" dirty="0">
                <a:latin typeface="Calibri" panose="020F0502020204030204" pitchFamily="34" charset="0"/>
              </a:rPr>
              <a:t>Hayatını düzenleme gücü kazanmak, </a:t>
            </a:r>
          </a:p>
          <a:p>
            <a:r>
              <a:rPr lang="tr-TR" sz="2800" b="0" i="0" u="none" strike="noStrike" baseline="0" dirty="0">
                <a:latin typeface="Calibri" panose="020F0502020204030204" pitchFamily="34" charset="0"/>
              </a:rPr>
              <a:t>Kendini toplum içinde sınamak, </a:t>
            </a:r>
          </a:p>
          <a:p>
            <a:r>
              <a:rPr lang="tr-TR" sz="2800" b="0" i="0" u="none" strike="noStrike" baseline="0" dirty="0">
                <a:latin typeface="Calibri" panose="020F0502020204030204" pitchFamily="34" charset="0"/>
              </a:rPr>
              <a:t>Yarışmak ve Kazanmaktır. </a:t>
            </a:r>
          </a:p>
          <a:p>
            <a:endParaRPr lang="tr-TR" sz="2800" dirty="0"/>
          </a:p>
        </p:txBody>
      </p:sp>
      <p:pic>
        <p:nvPicPr>
          <p:cNvPr id="5" name="Resim 4">
            <a:extLst>
              <a:ext uri="{FF2B5EF4-FFF2-40B4-BE49-F238E27FC236}">
                <a16:creationId xmlns:a16="http://schemas.microsoft.com/office/drawing/2014/main" id="{9933491E-926F-E927-B7C7-75CD51A72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546351"/>
            <a:ext cx="4669718" cy="2711449"/>
          </a:xfrm>
          <a:prstGeom prst="rect">
            <a:avLst/>
          </a:prstGeom>
          <a:ln>
            <a:noFill/>
          </a:ln>
          <a:effectLst>
            <a:softEdge rad="112500"/>
          </a:effectLst>
        </p:spPr>
      </p:pic>
    </p:spTree>
    <p:extLst>
      <p:ext uri="{BB962C8B-B14F-4D97-AF65-F5344CB8AC3E}">
        <p14:creationId xmlns:p14="http://schemas.microsoft.com/office/powerpoint/2010/main" val="85483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654978-BA52-4CD5-79FD-B0C20E5916B4}"/>
              </a:ext>
            </a:extLst>
          </p:cNvPr>
          <p:cNvSpPr>
            <a:spLocks noGrp="1"/>
          </p:cNvSpPr>
          <p:nvPr>
            <p:ph type="title"/>
          </p:nvPr>
        </p:nvSpPr>
        <p:spPr/>
        <p:txBody>
          <a:bodyPr>
            <a:normAutofit/>
          </a:bodyPr>
          <a:lstStyle/>
          <a:p>
            <a:r>
              <a:rPr lang="tr-TR" b="0" i="0" u="none" strike="noStrike" baseline="0" dirty="0">
                <a:latin typeface="Calibri" panose="020F0502020204030204" pitchFamily="34" charset="0"/>
              </a:rPr>
              <a:t>SİZİN İSTEDİĞİNİZ GELECEK ÇOCUĞUNUZUN İSTEDİĞİ GELECEK Mİ? </a:t>
            </a:r>
            <a:endParaRPr lang="tr-TR" sz="5400" dirty="0"/>
          </a:p>
        </p:txBody>
      </p:sp>
      <p:sp>
        <p:nvSpPr>
          <p:cNvPr id="3" name="İçerik Yer Tutucusu 2">
            <a:extLst>
              <a:ext uri="{FF2B5EF4-FFF2-40B4-BE49-F238E27FC236}">
                <a16:creationId xmlns:a16="http://schemas.microsoft.com/office/drawing/2014/main" id="{471B7754-E272-2B59-2496-39B33F05F654}"/>
              </a:ext>
            </a:extLst>
          </p:cNvPr>
          <p:cNvSpPr>
            <a:spLocks noGrp="1"/>
          </p:cNvSpPr>
          <p:nvPr>
            <p:ph idx="1"/>
          </p:nvPr>
        </p:nvSpPr>
        <p:spPr>
          <a:xfrm>
            <a:off x="677334" y="1771651"/>
            <a:ext cx="4599516" cy="5086350"/>
          </a:xfrm>
        </p:spPr>
        <p:txBody>
          <a:bodyPr>
            <a:normAutofit fontScale="77500" lnSpcReduction="20000"/>
          </a:bodyPr>
          <a:lstStyle/>
          <a:p>
            <a:r>
              <a:rPr lang="tr-TR" sz="2800" b="0" i="0" u="none" strike="noStrike" baseline="0" dirty="0">
                <a:latin typeface="Calibri" panose="020F0502020204030204" pitchFamily="34" charset="0"/>
              </a:rPr>
              <a:t>Ana babalar bazen “çocuklarının iyiliği ve mutluluğu için kendi hayallerini çocuklarının gerçekleştirmesini isteyebilirler. Sık sık duyduğumuz “ben …. olamadım, çocuğum olsun” düşüncesi, yeterli potansiyeli olmayan bir çocuk için mutsuzluk kaynağı olabilir. </a:t>
            </a:r>
          </a:p>
          <a:p>
            <a:r>
              <a:rPr lang="tr-TR" sz="2800" b="0" i="0" u="none" strike="noStrike" baseline="0" dirty="0">
                <a:latin typeface="Calibri" panose="020F0502020204030204" pitchFamily="34" charset="0"/>
              </a:rPr>
              <a:t>Çocuklarınızın geleceğe ilişkin planlarını dikkate alın, </a:t>
            </a:r>
          </a:p>
          <a:p>
            <a:r>
              <a:rPr lang="tr-TR" sz="2800" b="0" i="0" u="none" strike="noStrike" baseline="0" dirty="0">
                <a:latin typeface="Calibri" panose="020F0502020204030204" pitchFamily="34" charset="0"/>
              </a:rPr>
              <a:t>Yapamayacakları ve hiç ilgilenmedikleri konularda onları zorlamayın. Örneğin; matematik ve fen derslerinde başarılı olamayan bir çocuğun mühendis veya doktor olması konusunda zorlanmaması gerektiği gibi. </a:t>
            </a:r>
            <a:endParaRPr lang="tr-TR" sz="2800" dirty="0"/>
          </a:p>
        </p:txBody>
      </p:sp>
      <p:pic>
        <p:nvPicPr>
          <p:cNvPr id="5" name="Resim 4">
            <a:extLst>
              <a:ext uri="{FF2B5EF4-FFF2-40B4-BE49-F238E27FC236}">
                <a16:creationId xmlns:a16="http://schemas.microsoft.com/office/drawing/2014/main" id="{9AF4B67A-B4EE-2C85-D913-71DB0B038EB9}"/>
              </a:ext>
            </a:extLst>
          </p:cNvPr>
          <p:cNvPicPr>
            <a:picLocks noChangeAspect="1"/>
          </p:cNvPicPr>
          <p:nvPr/>
        </p:nvPicPr>
        <p:blipFill>
          <a:blip r:embed="rId2"/>
          <a:stretch>
            <a:fillRect/>
          </a:stretch>
        </p:blipFill>
        <p:spPr>
          <a:xfrm>
            <a:off x="5222144" y="1183174"/>
            <a:ext cx="3883755" cy="5151920"/>
          </a:xfrm>
          <a:prstGeom prst="rect">
            <a:avLst/>
          </a:prstGeom>
          <a:ln>
            <a:noFill/>
          </a:ln>
          <a:effectLst>
            <a:softEdge rad="112500"/>
          </a:effectLst>
        </p:spPr>
      </p:pic>
    </p:spTree>
    <p:extLst>
      <p:ext uri="{BB962C8B-B14F-4D97-AF65-F5344CB8AC3E}">
        <p14:creationId xmlns:p14="http://schemas.microsoft.com/office/powerpoint/2010/main" val="2019716087"/>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174</TotalTime>
  <Words>1316</Words>
  <Application>Microsoft Office PowerPoint</Application>
  <PresentationFormat>Geniş ekran</PresentationFormat>
  <Paragraphs>108</Paragraphs>
  <Slides>22</Slides>
  <Notes>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Trebuchet MS</vt:lpstr>
      <vt:lpstr>Wingdings 3</vt:lpstr>
      <vt:lpstr>Yüzeyler</vt:lpstr>
      <vt:lpstr>MESLEK SEÇİMİNDE AİLENİN ROLÜ</vt:lpstr>
      <vt:lpstr>NEDEN BURADAYIZ VE BU ÇALIŞMA BİZE NELER KATACAK?</vt:lpstr>
      <vt:lpstr>MESLEKİ GELİŞİM SÜRECİNDE VE BİR MESLEĞE YÖNELMEDE AİLE NEDEN ÖNEMLİDİR? </vt:lpstr>
      <vt:lpstr>MESLEKİ GELİŞİM SÜRECİNDE VE BİR MESLEĞE YÖNELMEDE AİLE NEDEN ÖNEMLİDİR? </vt:lpstr>
      <vt:lpstr>MESLEKİ GELİŞİM SÜRECİNDE VE BİR MESLEĞE YÖNELMEDE AİLE NEDEN ÖNEMLİDİR? </vt:lpstr>
      <vt:lpstr> ANNE BEKLENTİLERİ </vt:lpstr>
      <vt:lpstr> BABA BEKLENTİLERİ </vt:lpstr>
      <vt:lpstr> ÇOCUĞUN(GENCİN) BEKLENTİLERİ</vt:lpstr>
      <vt:lpstr>SİZİN İSTEDİĞİNİZ GELECEK ÇOCUĞUNUZUN İSTEDİĞİ GELECEK Mİ? </vt:lpstr>
      <vt:lpstr> ANNE BABALARIN GÖREVLERİ </vt:lpstr>
      <vt:lpstr> ANNE BABALARIN GÖREVLERİ </vt:lpstr>
      <vt:lpstr> ANNE BABALARIN GÖREVLERİ </vt:lpstr>
      <vt:lpstr> ANNE BABALARIN GÖREVLERİ </vt:lpstr>
      <vt:lpstr>PowerPoint Sunusu</vt:lpstr>
      <vt:lpstr>ÇOCUĞUNUZA YAŞANTI ZENGİNLİĞİ KAZANDIRIN. </vt:lpstr>
      <vt:lpstr>MESLEK SEÇİMİNDE BAZI OLUMSUZ ANNE VE BABA TUTUMLARI </vt:lpstr>
      <vt:lpstr>MESLEK SEÇİMİNDE BAZI OLUMSUZ ANNE VE BABA TUTUMLARI </vt:lpstr>
      <vt:lpstr>ÇOCUĞUNUZDA HEDEF OLUŞTURMAK İÇİN SİZLER NELER YAPABİLİRSİNİZ? </vt:lpstr>
      <vt:lpstr>ÇOCUĞUNUZDA HEDEF OLUŞTURMAK İÇİN SİZLER NELER YAPABİLİRSİNİZ? </vt:lpstr>
      <vt:lpstr>ÇOCUĞUNUZDA HEDEF OLUŞTURMAK İÇİN SİZLER NELER YAPABİLİRSİNİZ? </vt:lpstr>
      <vt:lpstr>TEŞVİK EDİCİ SÖZLER KULLANMAK</vt:lpstr>
      <vt:lpstr>ÇOCUĞUNUZUN YÜZÜNÜ VE YÜREĞİNİ GÜLÜMSETECEK MESLEĞİ SEÇMESİNE YARDIMCI OLMANIZ DİLEĞİYLE..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SEÇİMİNDE AİLENİN ROLÜ</dc:title>
  <dc:creator>A.Cevdet ÇETİNBAŞ</dc:creator>
  <cp:lastModifiedBy>ahmet çetinbaş</cp:lastModifiedBy>
  <cp:revision>12</cp:revision>
  <dcterms:created xsi:type="dcterms:W3CDTF">2022-08-31T08:05:22Z</dcterms:created>
  <dcterms:modified xsi:type="dcterms:W3CDTF">2022-09-09T07:08:17Z</dcterms:modified>
</cp:coreProperties>
</file>