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8" r:id="rId43"/>
    <p:sldId id="299" r:id="rId44"/>
    <p:sldId id="303"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E2A2E-02F6-4BF2-A611-3E113091975F}" type="datetimeFigureOut">
              <a:rPr lang="tr-TR" smtClean="0"/>
              <a:t>8.09.2022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F6031-2BC9-493F-8AFA-AF2E160A18D3}" type="slidenum">
              <a:rPr lang="tr-TR" smtClean="0"/>
              <a:t>‹#›</a:t>
            </a:fld>
            <a:endParaRPr lang="tr-TR"/>
          </a:p>
        </p:txBody>
      </p:sp>
    </p:spTree>
    <p:extLst>
      <p:ext uri="{BB962C8B-B14F-4D97-AF65-F5344CB8AC3E}">
        <p14:creationId xmlns:p14="http://schemas.microsoft.com/office/powerpoint/2010/main" val="277300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8BC28F3-545D-41C6-B463-5C7E142F816D}" type="datetimeFigureOut">
              <a:rPr lang="tr-TR" smtClean="0"/>
              <a:t>8.09.2022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082267-4011-4A25-B68A-D29D073B02B1}" type="slidenum">
              <a:rPr lang="tr-TR" smtClean="0"/>
              <a:t>‹#›</a:t>
            </a:fld>
            <a:endParaRPr lang="tr-TR"/>
          </a:p>
        </p:txBody>
      </p:sp>
    </p:spTree>
    <p:extLst>
      <p:ext uri="{BB962C8B-B14F-4D97-AF65-F5344CB8AC3E}">
        <p14:creationId xmlns:p14="http://schemas.microsoft.com/office/powerpoint/2010/main" val="11519358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8BC28F3-545D-41C6-B463-5C7E142F816D}" type="datetimeFigureOut">
              <a:rPr lang="tr-TR" smtClean="0"/>
              <a:t>8.09.2022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082267-4011-4A25-B68A-D29D073B02B1}" type="slidenum">
              <a:rPr lang="tr-TR" smtClean="0"/>
              <a:t>‹#›</a:t>
            </a:fld>
            <a:endParaRPr lang="tr-TR"/>
          </a:p>
        </p:txBody>
      </p:sp>
    </p:spTree>
    <p:extLst>
      <p:ext uri="{BB962C8B-B14F-4D97-AF65-F5344CB8AC3E}">
        <p14:creationId xmlns:p14="http://schemas.microsoft.com/office/powerpoint/2010/main" val="23463397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8BC28F3-545D-41C6-B463-5C7E142F816D}" type="datetimeFigureOut">
              <a:rPr lang="tr-TR" smtClean="0"/>
              <a:t>8.09.2022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082267-4011-4A25-B68A-D29D073B02B1}" type="slidenum">
              <a:rPr lang="tr-TR" smtClean="0"/>
              <a:t>‹#›</a:t>
            </a:fld>
            <a:endParaRPr lang="tr-TR"/>
          </a:p>
        </p:txBody>
      </p:sp>
    </p:spTree>
    <p:extLst>
      <p:ext uri="{BB962C8B-B14F-4D97-AF65-F5344CB8AC3E}">
        <p14:creationId xmlns:p14="http://schemas.microsoft.com/office/powerpoint/2010/main" val="22129647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8BC28F3-545D-41C6-B463-5C7E142F816D}" type="datetimeFigureOut">
              <a:rPr lang="tr-TR" smtClean="0"/>
              <a:t>8.09.2022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082267-4011-4A25-B68A-D29D073B02B1}" type="slidenum">
              <a:rPr lang="tr-TR" smtClean="0"/>
              <a:t>‹#›</a:t>
            </a:fld>
            <a:endParaRPr lang="tr-TR"/>
          </a:p>
        </p:txBody>
      </p:sp>
    </p:spTree>
    <p:extLst>
      <p:ext uri="{BB962C8B-B14F-4D97-AF65-F5344CB8AC3E}">
        <p14:creationId xmlns:p14="http://schemas.microsoft.com/office/powerpoint/2010/main" val="7770145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8BC28F3-545D-41C6-B463-5C7E142F816D}" type="datetimeFigureOut">
              <a:rPr lang="tr-TR" smtClean="0"/>
              <a:t>8.09.2022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082267-4011-4A25-B68A-D29D073B02B1}" type="slidenum">
              <a:rPr lang="tr-TR" smtClean="0"/>
              <a:t>‹#›</a:t>
            </a:fld>
            <a:endParaRPr lang="tr-TR"/>
          </a:p>
        </p:txBody>
      </p:sp>
    </p:spTree>
    <p:extLst>
      <p:ext uri="{BB962C8B-B14F-4D97-AF65-F5344CB8AC3E}">
        <p14:creationId xmlns:p14="http://schemas.microsoft.com/office/powerpoint/2010/main" val="19847472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8BC28F3-545D-41C6-B463-5C7E142F816D}" type="datetimeFigureOut">
              <a:rPr lang="tr-TR" smtClean="0"/>
              <a:t>8.09.2022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082267-4011-4A25-B68A-D29D073B02B1}" type="slidenum">
              <a:rPr lang="tr-TR" smtClean="0"/>
              <a:t>‹#›</a:t>
            </a:fld>
            <a:endParaRPr lang="tr-TR"/>
          </a:p>
        </p:txBody>
      </p:sp>
    </p:spTree>
    <p:extLst>
      <p:ext uri="{BB962C8B-B14F-4D97-AF65-F5344CB8AC3E}">
        <p14:creationId xmlns:p14="http://schemas.microsoft.com/office/powerpoint/2010/main" val="40048524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8BC28F3-545D-41C6-B463-5C7E142F816D}" type="datetimeFigureOut">
              <a:rPr lang="tr-TR" smtClean="0"/>
              <a:t>8.09.2022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C082267-4011-4A25-B68A-D29D073B02B1}" type="slidenum">
              <a:rPr lang="tr-TR" smtClean="0"/>
              <a:t>‹#›</a:t>
            </a:fld>
            <a:endParaRPr lang="tr-TR"/>
          </a:p>
        </p:txBody>
      </p:sp>
    </p:spTree>
    <p:extLst>
      <p:ext uri="{BB962C8B-B14F-4D97-AF65-F5344CB8AC3E}">
        <p14:creationId xmlns:p14="http://schemas.microsoft.com/office/powerpoint/2010/main" val="25637156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8BC28F3-545D-41C6-B463-5C7E142F816D}" type="datetimeFigureOut">
              <a:rPr lang="tr-TR" smtClean="0"/>
              <a:t>8.09.2022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C082267-4011-4A25-B68A-D29D073B02B1}" type="slidenum">
              <a:rPr lang="tr-TR" smtClean="0"/>
              <a:t>‹#›</a:t>
            </a:fld>
            <a:endParaRPr lang="tr-TR"/>
          </a:p>
        </p:txBody>
      </p:sp>
    </p:spTree>
    <p:extLst>
      <p:ext uri="{BB962C8B-B14F-4D97-AF65-F5344CB8AC3E}">
        <p14:creationId xmlns:p14="http://schemas.microsoft.com/office/powerpoint/2010/main" val="25154673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8BC28F3-545D-41C6-B463-5C7E142F816D}" type="datetimeFigureOut">
              <a:rPr lang="tr-TR" smtClean="0"/>
              <a:t>8.09.2022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C082267-4011-4A25-B68A-D29D073B02B1}" type="slidenum">
              <a:rPr lang="tr-TR" smtClean="0"/>
              <a:t>‹#›</a:t>
            </a:fld>
            <a:endParaRPr lang="tr-TR"/>
          </a:p>
        </p:txBody>
      </p:sp>
    </p:spTree>
    <p:extLst>
      <p:ext uri="{BB962C8B-B14F-4D97-AF65-F5344CB8AC3E}">
        <p14:creationId xmlns:p14="http://schemas.microsoft.com/office/powerpoint/2010/main" val="4870560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8BC28F3-545D-41C6-B463-5C7E142F816D}" type="datetimeFigureOut">
              <a:rPr lang="tr-TR" smtClean="0"/>
              <a:t>8.09.2022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082267-4011-4A25-B68A-D29D073B02B1}" type="slidenum">
              <a:rPr lang="tr-TR" smtClean="0"/>
              <a:t>‹#›</a:t>
            </a:fld>
            <a:endParaRPr lang="tr-TR"/>
          </a:p>
        </p:txBody>
      </p:sp>
    </p:spTree>
    <p:extLst>
      <p:ext uri="{BB962C8B-B14F-4D97-AF65-F5344CB8AC3E}">
        <p14:creationId xmlns:p14="http://schemas.microsoft.com/office/powerpoint/2010/main" val="3871630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8BC28F3-545D-41C6-B463-5C7E142F816D}" type="datetimeFigureOut">
              <a:rPr lang="tr-TR" smtClean="0"/>
              <a:t>8.09.2022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082267-4011-4A25-B68A-D29D073B02B1}" type="slidenum">
              <a:rPr lang="tr-TR" smtClean="0"/>
              <a:t>‹#›</a:t>
            </a:fld>
            <a:endParaRPr lang="tr-TR"/>
          </a:p>
        </p:txBody>
      </p:sp>
    </p:spTree>
    <p:extLst>
      <p:ext uri="{BB962C8B-B14F-4D97-AF65-F5344CB8AC3E}">
        <p14:creationId xmlns:p14="http://schemas.microsoft.com/office/powerpoint/2010/main" val="8051895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C28F3-545D-41C6-B463-5C7E142F816D}" type="datetimeFigureOut">
              <a:rPr lang="tr-TR" smtClean="0"/>
              <a:t>8.09.2022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82267-4011-4A25-B68A-D29D073B02B1}" type="slidenum">
              <a:rPr lang="tr-TR" smtClean="0"/>
              <a:t>‹#›</a:t>
            </a:fld>
            <a:endParaRPr lang="tr-TR"/>
          </a:p>
        </p:txBody>
      </p:sp>
    </p:spTree>
    <p:extLst>
      <p:ext uri="{BB962C8B-B14F-4D97-AF65-F5344CB8AC3E}">
        <p14:creationId xmlns:p14="http://schemas.microsoft.com/office/powerpoint/2010/main" val="3575749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Dikdörtgen 3"/>
          <p:cNvSpPr/>
          <p:nvPr/>
        </p:nvSpPr>
        <p:spPr>
          <a:xfrm>
            <a:off x="1832849" y="611971"/>
            <a:ext cx="9265678" cy="1015663"/>
          </a:xfrm>
          <a:prstGeom prst="rect">
            <a:avLst/>
          </a:prstGeom>
        </p:spPr>
        <p:txBody>
          <a:bodyPr wrap="none">
            <a:spAutoFit/>
          </a:bodyPr>
          <a:lstStyle/>
          <a:p>
            <a:r>
              <a:rPr lang="tr-TR" sz="6000" dirty="0">
                <a:latin typeface="Comic Sans MS" panose="030F0702030302020204" pitchFamily="66" charset="0"/>
              </a:rPr>
              <a:t>MOTİVASYONUN GÜCÜ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82" y="91815"/>
            <a:ext cx="1502567" cy="2055973"/>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7892" y="1627634"/>
            <a:ext cx="5624944" cy="2364111"/>
          </a:xfrm>
          <a:prstGeom prst="rect">
            <a:avLst/>
          </a:prstGeom>
        </p:spPr>
      </p:pic>
    </p:spTree>
    <p:extLst>
      <p:ext uri="{BB962C8B-B14F-4D97-AF65-F5344CB8AC3E}">
        <p14:creationId xmlns:p14="http://schemas.microsoft.com/office/powerpoint/2010/main" val="40625249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4842160" y="439190"/>
            <a:ext cx="7211293" cy="19992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İnsanların öğrenmeye hazır hale gelebilmeleri, başarılı olabilmeleri ve hedeflerine ulaşabilmeleri için gerekli ön şartlardan biridir motivasyon.</a:t>
            </a:r>
          </a:p>
          <a:p>
            <a:r>
              <a:rPr lang="tr-TR" sz="3600" dirty="0"/>
              <a:t> İnsanlar motive oldukları ölçüde başarılı olmaktadır. Motivasyon ve başarı arsında pozitif ilişki bulunmaktadır.</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71" y="0"/>
            <a:ext cx="4177145" cy="417714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5534921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Başlık 1"/>
          <p:cNvSpPr txBox="1">
            <a:spLocks/>
          </p:cNvSpPr>
          <p:nvPr/>
        </p:nvSpPr>
        <p:spPr>
          <a:xfrm>
            <a:off x="2036618" y="136052"/>
            <a:ext cx="822960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000" b="1" i="1" u="sng" dirty="0">
                <a:effectLst>
                  <a:outerShdw blurRad="38100" dist="38100" dir="2700000" algn="tl">
                    <a:srgbClr val="000000">
                      <a:alpha val="43137"/>
                    </a:srgbClr>
                  </a:outerShdw>
                </a:effectLst>
              </a:rPr>
              <a:t>Motivasyon Türleri </a:t>
            </a:r>
          </a:p>
        </p:txBody>
      </p:sp>
      <p:sp>
        <p:nvSpPr>
          <p:cNvPr id="3" name="İçerik Yer Tutucusu 2"/>
          <p:cNvSpPr txBox="1">
            <a:spLocks/>
          </p:cNvSpPr>
          <p:nvPr/>
        </p:nvSpPr>
        <p:spPr>
          <a:xfrm>
            <a:off x="2133600" y="1547553"/>
            <a:ext cx="8229600" cy="4389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t> </a:t>
            </a:r>
            <a:r>
              <a:rPr lang="tr-TR" b="1" dirty="0"/>
              <a:t>İçsel Motivasyon:  </a:t>
            </a:r>
            <a:r>
              <a:rPr lang="tr-TR" dirty="0"/>
              <a:t>Birey bir doyum elde etmek için başarmak istiyorsa, bu içsel güdülenmedir.</a:t>
            </a:r>
          </a:p>
          <a:p>
            <a:r>
              <a:rPr lang="tr-TR" dirty="0"/>
              <a:t> İçsel güdü kişinin ilgi, merak, ihtiyaç gibi içinden gelen etkilerle ortaya çıkar. Bireyin içinde var olan ihtiyaçlarına yönelik tepkilerdir. Merak, bilme ihtiyacı, yeterli olma isteği, gelişme arzusu örnek verilebilir.</a:t>
            </a:r>
          </a:p>
        </p:txBody>
      </p:sp>
    </p:spTree>
    <p:extLst>
      <p:ext uri="{BB962C8B-B14F-4D97-AF65-F5344CB8AC3E}">
        <p14:creationId xmlns:p14="http://schemas.microsoft.com/office/powerpoint/2010/main" val="5678384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3" name="İçerik Yer Tutucusu 2"/>
          <p:cNvSpPr txBox="1">
            <a:spLocks/>
          </p:cNvSpPr>
          <p:nvPr/>
        </p:nvSpPr>
        <p:spPr>
          <a:xfrm>
            <a:off x="457200" y="1935480"/>
            <a:ext cx="11014364" cy="21239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t> </a:t>
            </a:r>
            <a:r>
              <a:rPr lang="tr-TR" b="1" dirty="0"/>
              <a:t>Dışsal  Motivasyon: </a:t>
            </a:r>
            <a:r>
              <a:rPr lang="tr-TR" dirty="0"/>
              <a:t>Dışarıdan gelen ödül, ceza gibi etkilerle ortaya çıkar. Bireyin dışından gelen etkileri içerir. Başarılı bir öğrencinin öğretmen ve ailesi tarafından övülerek pekiştirilmesi sonucu motive olması örnek verilebilir.</a:t>
            </a:r>
          </a:p>
        </p:txBody>
      </p:sp>
      <p:sp>
        <p:nvSpPr>
          <p:cNvPr id="4" name="Başlık 1"/>
          <p:cNvSpPr txBox="1">
            <a:spLocks/>
          </p:cNvSpPr>
          <p:nvPr/>
        </p:nvSpPr>
        <p:spPr>
          <a:xfrm>
            <a:off x="2036618" y="136052"/>
            <a:ext cx="822960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000" b="1" i="1" u="sng" dirty="0">
                <a:effectLst>
                  <a:outerShdw blurRad="38100" dist="38100" dir="2700000" algn="tl">
                    <a:srgbClr val="000000">
                      <a:alpha val="43137"/>
                    </a:srgbClr>
                  </a:outerShdw>
                </a:effectLst>
              </a:rPr>
              <a:t>Motivasyon Türleri </a:t>
            </a:r>
          </a:p>
        </p:txBody>
      </p:sp>
    </p:spTree>
    <p:extLst>
      <p:ext uri="{BB962C8B-B14F-4D97-AF65-F5344CB8AC3E}">
        <p14:creationId xmlns:p14="http://schemas.microsoft.com/office/powerpoint/2010/main" val="20817281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706581" y="674716"/>
            <a:ext cx="10349345" cy="30798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Doğada hiçbir nesne bir sebep olmadan kendi durgun durumundan hareketli duruma geçmez. </a:t>
            </a:r>
          </a:p>
          <a:p>
            <a:r>
              <a:rPr lang="tr-TR" sz="3600" dirty="0"/>
              <a:t>İnsanın da hareket edebilmesi ve davranışta bulunabilmesi için  dışından ve içinden gelen motivasyona ihtiyacı vardır.</a:t>
            </a:r>
          </a:p>
        </p:txBody>
      </p:sp>
    </p:spTree>
    <p:extLst>
      <p:ext uri="{BB962C8B-B14F-4D97-AF65-F5344CB8AC3E}">
        <p14:creationId xmlns:p14="http://schemas.microsoft.com/office/powerpoint/2010/main" val="14301402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Başlık 1"/>
          <p:cNvSpPr txBox="1">
            <a:spLocks/>
          </p:cNvSpPr>
          <p:nvPr/>
        </p:nvSpPr>
        <p:spPr>
          <a:xfrm>
            <a:off x="374072" y="136052"/>
            <a:ext cx="11346873" cy="114300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i="1" u="sng" dirty="0">
                <a:effectLst>
                  <a:outerShdw blurRad="38100" dist="38100" dir="2700000" algn="tl">
                    <a:srgbClr val="000000">
                      <a:alpha val="43137"/>
                    </a:srgbClr>
                  </a:outerShdw>
                </a:effectLst>
              </a:rPr>
              <a:t>Motivasyon Konusunda Yapılan Hatalar:</a:t>
            </a:r>
          </a:p>
        </p:txBody>
      </p:sp>
      <p:sp>
        <p:nvSpPr>
          <p:cNvPr id="3" name="İçerik Yer Tutucusu 2"/>
          <p:cNvSpPr txBox="1">
            <a:spLocks/>
          </p:cNvSpPr>
          <p:nvPr/>
        </p:nvSpPr>
        <p:spPr>
          <a:xfrm>
            <a:off x="374072" y="1367444"/>
            <a:ext cx="11346873" cy="2969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dirty="0"/>
              <a:t>•	Kendini tanımamak ve isteklerinin farkında   	olmamak</a:t>
            </a:r>
          </a:p>
          <a:p>
            <a:pPr algn="l"/>
            <a:r>
              <a:rPr lang="tr-TR" dirty="0"/>
              <a:t>•	Olumsuz düşüncelere sahip olmak</a:t>
            </a:r>
          </a:p>
          <a:p>
            <a:pPr algn="l"/>
            <a:r>
              <a:rPr lang="tr-TR" dirty="0"/>
              <a:t>•	Kendini başkalarıyla karşılaştırmak </a:t>
            </a:r>
          </a:p>
          <a:p>
            <a:pPr algn="l"/>
            <a:r>
              <a:rPr lang="tr-TR" dirty="0"/>
              <a:t>•	Hedef koyamamak ve başaracağına 	inanmamak</a:t>
            </a:r>
          </a:p>
          <a:p>
            <a:pPr algn="l"/>
            <a:r>
              <a:rPr lang="tr-TR" dirty="0"/>
              <a:t>•	Hayal kurmamak</a:t>
            </a:r>
          </a:p>
          <a:p>
            <a:pPr algn="l"/>
            <a:r>
              <a:rPr lang="tr-TR" dirty="0"/>
              <a:t>•	Harekete geçememek ve sürekliliğini koruyamamak </a:t>
            </a:r>
          </a:p>
          <a:p>
            <a:pPr algn="l"/>
            <a:endParaRPr lang="tr-TR" dirty="0"/>
          </a:p>
        </p:txBody>
      </p:sp>
    </p:spTree>
    <p:extLst>
      <p:ext uri="{BB962C8B-B14F-4D97-AF65-F5344CB8AC3E}">
        <p14:creationId xmlns:p14="http://schemas.microsoft.com/office/powerpoint/2010/main" val="34993762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
                                            <p:txEl>
                                              <p:pRg st="0" end="0"/>
                                            </p:txEl>
                                          </p:spTgt>
                                        </p:tgtEl>
                                        <p:attrNameLst>
                                          <p:attrName>ppt_x</p:attrName>
                                          <p:attrName>ppt_y</p:attrName>
                                        </p:attrNameLst>
                                      </p:cBhvr>
                                    </p:animMotion>
                                    <p:animRot by="1500000">
                                      <p:cBhvr>
                                        <p:cTn id="14" dur="125" fill="hold">
                                          <p:stCondLst>
                                            <p:cond delay="0"/>
                                          </p:stCondLst>
                                        </p:cTn>
                                        <p:tgtEl>
                                          <p:spTgt spid="3">
                                            <p:txEl>
                                              <p:pRg st="0" end="0"/>
                                            </p:txEl>
                                          </p:spTgt>
                                        </p:tgtEl>
                                        <p:attrNameLst>
                                          <p:attrName>r</p:attrName>
                                        </p:attrNameLst>
                                      </p:cBhvr>
                                    </p:animRot>
                                    <p:animRot by="-1500000">
                                      <p:cBhvr>
                                        <p:cTn id="15" dur="125" fill="hold">
                                          <p:stCondLst>
                                            <p:cond delay="125"/>
                                          </p:stCondLst>
                                        </p:cTn>
                                        <p:tgtEl>
                                          <p:spTgt spid="3">
                                            <p:txEl>
                                              <p:pRg st="0" end="0"/>
                                            </p:txEl>
                                          </p:spTgt>
                                        </p:tgtEl>
                                        <p:attrNameLst>
                                          <p:attrName>r</p:attrName>
                                        </p:attrNameLst>
                                      </p:cBhvr>
                                    </p:animRot>
                                    <p:animRot by="-1500000">
                                      <p:cBhvr>
                                        <p:cTn id="16" dur="125" fill="hold">
                                          <p:stCondLst>
                                            <p:cond delay="250"/>
                                          </p:stCondLst>
                                        </p:cTn>
                                        <p:tgtEl>
                                          <p:spTgt spid="3">
                                            <p:txEl>
                                              <p:pRg st="0" end="0"/>
                                            </p:txEl>
                                          </p:spTgt>
                                        </p:tgtEl>
                                        <p:attrNameLst>
                                          <p:attrName>r</p:attrName>
                                        </p:attrNameLst>
                                      </p:cBhvr>
                                    </p:animRot>
                                    <p:animRot by="1500000">
                                      <p:cBhvr>
                                        <p:cTn id="17" dur="125" fill="hold">
                                          <p:stCondLst>
                                            <p:cond delay="375"/>
                                          </p:stCondLst>
                                        </p:cTn>
                                        <p:tgtEl>
                                          <p:spTgt spid="3">
                                            <p:txEl>
                                              <p:pRg st="0" end="0"/>
                                            </p:txEl>
                                          </p:spTgt>
                                        </p:tgtEl>
                                        <p:attrNameLst>
                                          <p:attrName>r</p:attrName>
                                        </p:attrNameLst>
                                      </p:cBhvr>
                                    </p:animRot>
                                  </p:childTnLst>
                                </p:cTn>
                              </p:par>
                              <p:par>
                                <p:cTn id="18" presetID="34" presetClass="emph" presetSubtype="0" fill="hold" nodeType="with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3">
                                            <p:txEl>
                                              <p:pRg st="1" end="1"/>
                                            </p:txEl>
                                          </p:spTgt>
                                        </p:tgtEl>
                                        <p:attrNameLst>
                                          <p:attrName>ppt_x</p:attrName>
                                          <p:attrName>ppt_y</p:attrName>
                                        </p:attrNameLst>
                                      </p:cBhvr>
                                    </p:animMotion>
                                    <p:animRot by="1500000">
                                      <p:cBhvr>
                                        <p:cTn id="20" dur="125" fill="hold">
                                          <p:stCondLst>
                                            <p:cond delay="0"/>
                                          </p:stCondLst>
                                        </p:cTn>
                                        <p:tgtEl>
                                          <p:spTgt spid="3">
                                            <p:txEl>
                                              <p:pRg st="1" end="1"/>
                                            </p:txEl>
                                          </p:spTgt>
                                        </p:tgtEl>
                                        <p:attrNameLst>
                                          <p:attrName>r</p:attrName>
                                        </p:attrNameLst>
                                      </p:cBhvr>
                                    </p:animRot>
                                    <p:animRot by="-1500000">
                                      <p:cBhvr>
                                        <p:cTn id="21" dur="125" fill="hold">
                                          <p:stCondLst>
                                            <p:cond delay="125"/>
                                          </p:stCondLst>
                                        </p:cTn>
                                        <p:tgtEl>
                                          <p:spTgt spid="3">
                                            <p:txEl>
                                              <p:pRg st="1" end="1"/>
                                            </p:txEl>
                                          </p:spTgt>
                                        </p:tgtEl>
                                        <p:attrNameLst>
                                          <p:attrName>r</p:attrName>
                                        </p:attrNameLst>
                                      </p:cBhvr>
                                    </p:animRot>
                                    <p:animRot by="-1500000">
                                      <p:cBhvr>
                                        <p:cTn id="22" dur="125" fill="hold">
                                          <p:stCondLst>
                                            <p:cond delay="250"/>
                                          </p:stCondLst>
                                        </p:cTn>
                                        <p:tgtEl>
                                          <p:spTgt spid="3">
                                            <p:txEl>
                                              <p:pRg st="1" end="1"/>
                                            </p:txEl>
                                          </p:spTgt>
                                        </p:tgtEl>
                                        <p:attrNameLst>
                                          <p:attrName>r</p:attrName>
                                        </p:attrNameLst>
                                      </p:cBhvr>
                                    </p:animRot>
                                    <p:animRot by="1500000">
                                      <p:cBhvr>
                                        <p:cTn id="23" dur="125" fill="hold">
                                          <p:stCondLst>
                                            <p:cond delay="375"/>
                                          </p:stCondLst>
                                        </p:cTn>
                                        <p:tgtEl>
                                          <p:spTgt spid="3">
                                            <p:txEl>
                                              <p:pRg st="1" end="1"/>
                                            </p:txEl>
                                          </p:spTgt>
                                        </p:tgtEl>
                                        <p:attrNameLst>
                                          <p:attrName>r</p:attrName>
                                        </p:attrNameLst>
                                      </p:cBhvr>
                                    </p:animRot>
                                  </p:childTnLst>
                                </p:cTn>
                              </p:par>
                              <p:par>
                                <p:cTn id="24" presetID="34" presetClass="emph" presetSubtype="0" fill="hold" nodeType="withEffect">
                                  <p:stCondLst>
                                    <p:cond delay="0"/>
                                  </p:stCondLst>
                                  <p:iterate type="lt">
                                    <p:tmPct val="10000"/>
                                  </p:iterate>
                                  <p:childTnLst>
                                    <p:animMotion origin="layout" path="M 0.0 0.0 L 0.0 -0.07213" pathEditMode="relative" ptsTypes="">
                                      <p:cBhvr>
                                        <p:cTn id="25" dur="250" accel="50000" decel="50000" autoRev="1" fill="hold">
                                          <p:stCondLst>
                                            <p:cond delay="0"/>
                                          </p:stCondLst>
                                        </p:cTn>
                                        <p:tgtEl>
                                          <p:spTgt spid="3">
                                            <p:txEl>
                                              <p:pRg st="2" end="2"/>
                                            </p:txEl>
                                          </p:spTgt>
                                        </p:tgtEl>
                                        <p:attrNameLst>
                                          <p:attrName>ppt_x</p:attrName>
                                          <p:attrName>ppt_y</p:attrName>
                                        </p:attrNameLst>
                                      </p:cBhvr>
                                    </p:animMotion>
                                    <p:animRot by="1500000">
                                      <p:cBhvr>
                                        <p:cTn id="26" dur="125" fill="hold">
                                          <p:stCondLst>
                                            <p:cond delay="0"/>
                                          </p:stCondLst>
                                        </p:cTn>
                                        <p:tgtEl>
                                          <p:spTgt spid="3">
                                            <p:txEl>
                                              <p:pRg st="2" end="2"/>
                                            </p:txEl>
                                          </p:spTgt>
                                        </p:tgtEl>
                                        <p:attrNameLst>
                                          <p:attrName>r</p:attrName>
                                        </p:attrNameLst>
                                      </p:cBhvr>
                                    </p:animRot>
                                    <p:animRot by="-1500000">
                                      <p:cBhvr>
                                        <p:cTn id="27" dur="125" fill="hold">
                                          <p:stCondLst>
                                            <p:cond delay="125"/>
                                          </p:stCondLst>
                                        </p:cTn>
                                        <p:tgtEl>
                                          <p:spTgt spid="3">
                                            <p:txEl>
                                              <p:pRg st="2" end="2"/>
                                            </p:txEl>
                                          </p:spTgt>
                                        </p:tgtEl>
                                        <p:attrNameLst>
                                          <p:attrName>r</p:attrName>
                                        </p:attrNameLst>
                                      </p:cBhvr>
                                    </p:animRot>
                                    <p:animRot by="-1500000">
                                      <p:cBhvr>
                                        <p:cTn id="28" dur="125" fill="hold">
                                          <p:stCondLst>
                                            <p:cond delay="250"/>
                                          </p:stCondLst>
                                        </p:cTn>
                                        <p:tgtEl>
                                          <p:spTgt spid="3">
                                            <p:txEl>
                                              <p:pRg st="2" end="2"/>
                                            </p:txEl>
                                          </p:spTgt>
                                        </p:tgtEl>
                                        <p:attrNameLst>
                                          <p:attrName>r</p:attrName>
                                        </p:attrNameLst>
                                      </p:cBhvr>
                                    </p:animRot>
                                    <p:animRot by="1500000">
                                      <p:cBhvr>
                                        <p:cTn id="29" dur="125" fill="hold">
                                          <p:stCondLst>
                                            <p:cond delay="375"/>
                                          </p:stCondLst>
                                        </p:cTn>
                                        <p:tgtEl>
                                          <p:spTgt spid="3">
                                            <p:txEl>
                                              <p:pRg st="2" end="2"/>
                                            </p:txEl>
                                          </p:spTgt>
                                        </p:tgtEl>
                                        <p:attrNameLst>
                                          <p:attrName>r</p:attrName>
                                        </p:attrNameLst>
                                      </p:cBhvr>
                                    </p:animRot>
                                  </p:childTnLst>
                                </p:cTn>
                              </p:par>
                              <p:par>
                                <p:cTn id="30" presetID="34" presetClass="emph" presetSubtype="0" fill="hold" nodeType="with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3">
                                            <p:txEl>
                                              <p:pRg st="3" end="3"/>
                                            </p:txEl>
                                          </p:spTgt>
                                        </p:tgtEl>
                                        <p:attrNameLst>
                                          <p:attrName>ppt_x</p:attrName>
                                          <p:attrName>ppt_y</p:attrName>
                                        </p:attrNameLst>
                                      </p:cBhvr>
                                    </p:animMotion>
                                    <p:animRot by="1500000">
                                      <p:cBhvr>
                                        <p:cTn id="32" dur="125" fill="hold">
                                          <p:stCondLst>
                                            <p:cond delay="0"/>
                                          </p:stCondLst>
                                        </p:cTn>
                                        <p:tgtEl>
                                          <p:spTgt spid="3">
                                            <p:txEl>
                                              <p:pRg st="3" end="3"/>
                                            </p:txEl>
                                          </p:spTgt>
                                        </p:tgtEl>
                                        <p:attrNameLst>
                                          <p:attrName>r</p:attrName>
                                        </p:attrNameLst>
                                      </p:cBhvr>
                                    </p:animRot>
                                    <p:animRot by="-1500000">
                                      <p:cBhvr>
                                        <p:cTn id="33" dur="125" fill="hold">
                                          <p:stCondLst>
                                            <p:cond delay="125"/>
                                          </p:stCondLst>
                                        </p:cTn>
                                        <p:tgtEl>
                                          <p:spTgt spid="3">
                                            <p:txEl>
                                              <p:pRg st="3" end="3"/>
                                            </p:txEl>
                                          </p:spTgt>
                                        </p:tgtEl>
                                        <p:attrNameLst>
                                          <p:attrName>r</p:attrName>
                                        </p:attrNameLst>
                                      </p:cBhvr>
                                    </p:animRot>
                                    <p:animRot by="-1500000">
                                      <p:cBhvr>
                                        <p:cTn id="34" dur="125" fill="hold">
                                          <p:stCondLst>
                                            <p:cond delay="250"/>
                                          </p:stCondLst>
                                        </p:cTn>
                                        <p:tgtEl>
                                          <p:spTgt spid="3">
                                            <p:txEl>
                                              <p:pRg st="3" end="3"/>
                                            </p:txEl>
                                          </p:spTgt>
                                        </p:tgtEl>
                                        <p:attrNameLst>
                                          <p:attrName>r</p:attrName>
                                        </p:attrNameLst>
                                      </p:cBhvr>
                                    </p:animRot>
                                    <p:animRot by="1500000">
                                      <p:cBhvr>
                                        <p:cTn id="35" dur="125" fill="hold">
                                          <p:stCondLst>
                                            <p:cond delay="375"/>
                                          </p:stCondLst>
                                        </p:cTn>
                                        <p:tgtEl>
                                          <p:spTgt spid="3">
                                            <p:txEl>
                                              <p:pRg st="3" end="3"/>
                                            </p:txEl>
                                          </p:spTgt>
                                        </p:tgtEl>
                                        <p:attrNameLst>
                                          <p:attrName>r</p:attrName>
                                        </p:attrNameLst>
                                      </p:cBhvr>
                                    </p:animRot>
                                  </p:childTnLst>
                                </p:cTn>
                              </p:par>
                              <p:par>
                                <p:cTn id="36" presetID="34" presetClass="emph" presetSubtype="0" fill="hold" nodeType="withEffect">
                                  <p:stCondLst>
                                    <p:cond delay="0"/>
                                  </p:stCondLst>
                                  <p:iterate type="lt">
                                    <p:tmPct val="10000"/>
                                  </p:iterate>
                                  <p:childTnLst>
                                    <p:animMotion origin="layout" path="M 0.0 0.0 L 0.0 -0.07213" pathEditMode="relative" ptsTypes="">
                                      <p:cBhvr>
                                        <p:cTn id="37" dur="250" accel="50000" decel="50000" autoRev="1" fill="hold">
                                          <p:stCondLst>
                                            <p:cond delay="0"/>
                                          </p:stCondLst>
                                        </p:cTn>
                                        <p:tgtEl>
                                          <p:spTgt spid="3">
                                            <p:txEl>
                                              <p:pRg st="4" end="4"/>
                                            </p:txEl>
                                          </p:spTgt>
                                        </p:tgtEl>
                                        <p:attrNameLst>
                                          <p:attrName>ppt_x</p:attrName>
                                          <p:attrName>ppt_y</p:attrName>
                                        </p:attrNameLst>
                                      </p:cBhvr>
                                    </p:animMotion>
                                    <p:animRot by="1500000">
                                      <p:cBhvr>
                                        <p:cTn id="38" dur="125" fill="hold">
                                          <p:stCondLst>
                                            <p:cond delay="0"/>
                                          </p:stCondLst>
                                        </p:cTn>
                                        <p:tgtEl>
                                          <p:spTgt spid="3">
                                            <p:txEl>
                                              <p:pRg st="4" end="4"/>
                                            </p:txEl>
                                          </p:spTgt>
                                        </p:tgtEl>
                                        <p:attrNameLst>
                                          <p:attrName>r</p:attrName>
                                        </p:attrNameLst>
                                      </p:cBhvr>
                                    </p:animRot>
                                    <p:animRot by="-1500000">
                                      <p:cBhvr>
                                        <p:cTn id="39" dur="125" fill="hold">
                                          <p:stCondLst>
                                            <p:cond delay="125"/>
                                          </p:stCondLst>
                                        </p:cTn>
                                        <p:tgtEl>
                                          <p:spTgt spid="3">
                                            <p:txEl>
                                              <p:pRg st="4" end="4"/>
                                            </p:txEl>
                                          </p:spTgt>
                                        </p:tgtEl>
                                        <p:attrNameLst>
                                          <p:attrName>r</p:attrName>
                                        </p:attrNameLst>
                                      </p:cBhvr>
                                    </p:animRot>
                                    <p:animRot by="-1500000">
                                      <p:cBhvr>
                                        <p:cTn id="40" dur="125" fill="hold">
                                          <p:stCondLst>
                                            <p:cond delay="250"/>
                                          </p:stCondLst>
                                        </p:cTn>
                                        <p:tgtEl>
                                          <p:spTgt spid="3">
                                            <p:txEl>
                                              <p:pRg st="4" end="4"/>
                                            </p:txEl>
                                          </p:spTgt>
                                        </p:tgtEl>
                                        <p:attrNameLst>
                                          <p:attrName>r</p:attrName>
                                        </p:attrNameLst>
                                      </p:cBhvr>
                                    </p:animRot>
                                    <p:animRot by="1500000">
                                      <p:cBhvr>
                                        <p:cTn id="41" dur="125" fill="hold">
                                          <p:stCondLst>
                                            <p:cond delay="375"/>
                                          </p:stCondLst>
                                        </p:cTn>
                                        <p:tgtEl>
                                          <p:spTgt spid="3">
                                            <p:txEl>
                                              <p:pRg st="4" end="4"/>
                                            </p:txEl>
                                          </p:spTgt>
                                        </p:tgtEl>
                                        <p:attrNameLst>
                                          <p:attrName>r</p:attrName>
                                        </p:attrNameLst>
                                      </p:cBhvr>
                                    </p:animRot>
                                  </p:childTnLst>
                                </p:cTn>
                              </p:par>
                              <p:par>
                                <p:cTn id="42" presetID="34" presetClass="emph" presetSubtype="0" fill="hold" nodeType="withEffect">
                                  <p:stCondLst>
                                    <p:cond delay="0"/>
                                  </p:stCondLst>
                                  <p:iterate type="lt">
                                    <p:tmPct val="10000"/>
                                  </p:iterate>
                                  <p:childTnLst>
                                    <p:animMotion origin="layout" path="M 0.0 0.0 L 0.0 -0.07213" pathEditMode="relative" ptsTypes="">
                                      <p:cBhvr>
                                        <p:cTn id="43" dur="250" accel="50000" decel="50000" autoRev="1" fill="hold">
                                          <p:stCondLst>
                                            <p:cond delay="0"/>
                                          </p:stCondLst>
                                        </p:cTn>
                                        <p:tgtEl>
                                          <p:spTgt spid="3">
                                            <p:txEl>
                                              <p:pRg st="5" end="5"/>
                                            </p:txEl>
                                          </p:spTgt>
                                        </p:tgtEl>
                                        <p:attrNameLst>
                                          <p:attrName>ppt_x</p:attrName>
                                          <p:attrName>ppt_y</p:attrName>
                                        </p:attrNameLst>
                                      </p:cBhvr>
                                    </p:animMotion>
                                    <p:animRot by="1500000">
                                      <p:cBhvr>
                                        <p:cTn id="44" dur="125" fill="hold">
                                          <p:stCondLst>
                                            <p:cond delay="0"/>
                                          </p:stCondLst>
                                        </p:cTn>
                                        <p:tgtEl>
                                          <p:spTgt spid="3">
                                            <p:txEl>
                                              <p:pRg st="5" end="5"/>
                                            </p:txEl>
                                          </p:spTgt>
                                        </p:tgtEl>
                                        <p:attrNameLst>
                                          <p:attrName>r</p:attrName>
                                        </p:attrNameLst>
                                      </p:cBhvr>
                                    </p:animRot>
                                    <p:animRot by="-1500000">
                                      <p:cBhvr>
                                        <p:cTn id="45" dur="125" fill="hold">
                                          <p:stCondLst>
                                            <p:cond delay="125"/>
                                          </p:stCondLst>
                                        </p:cTn>
                                        <p:tgtEl>
                                          <p:spTgt spid="3">
                                            <p:txEl>
                                              <p:pRg st="5" end="5"/>
                                            </p:txEl>
                                          </p:spTgt>
                                        </p:tgtEl>
                                        <p:attrNameLst>
                                          <p:attrName>r</p:attrName>
                                        </p:attrNameLst>
                                      </p:cBhvr>
                                    </p:animRot>
                                    <p:animRot by="-1500000">
                                      <p:cBhvr>
                                        <p:cTn id="46" dur="125" fill="hold">
                                          <p:stCondLst>
                                            <p:cond delay="250"/>
                                          </p:stCondLst>
                                        </p:cTn>
                                        <p:tgtEl>
                                          <p:spTgt spid="3">
                                            <p:txEl>
                                              <p:pRg st="5" end="5"/>
                                            </p:txEl>
                                          </p:spTgt>
                                        </p:tgtEl>
                                        <p:attrNameLst>
                                          <p:attrName>r</p:attrName>
                                        </p:attrNameLst>
                                      </p:cBhvr>
                                    </p:animRot>
                                    <p:animRot by="1500000">
                                      <p:cBhvr>
                                        <p:cTn id="47" dur="125" fill="hold">
                                          <p:stCondLst>
                                            <p:cond delay="375"/>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Başlık 1"/>
          <p:cNvSpPr txBox="1">
            <a:spLocks/>
          </p:cNvSpPr>
          <p:nvPr/>
        </p:nvSpPr>
        <p:spPr>
          <a:xfrm>
            <a:off x="457199" y="704088"/>
            <a:ext cx="11568545" cy="654122"/>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dirty="0"/>
              <a:t>MOTİVE OLMAK İÇİN</a:t>
            </a:r>
          </a:p>
        </p:txBody>
      </p:sp>
      <p:sp>
        <p:nvSpPr>
          <p:cNvPr id="3" name="İçerik Yer Tutucusu 2"/>
          <p:cNvSpPr txBox="1">
            <a:spLocks/>
          </p:cNvSpPr>
          <p:nvPr/>
        </p:nvSpPr>
        <p:spPr>
          <a:xfrm>
            <a:off x="457199" y="1935480"/>
            <a:ext cx="11568545" cy="25118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t>Bazı zamanlar işler gözümüzde o kadar büyür ki bir türlü önümüzde duran işe başlayamayız. İşin tümünü bir kere de bitirmektense, bebek adımlarıyla adım adım gitmek bizlere kolaylık sağlayacaktır.</a:t>
            </a:r>
          </a:p>
          <a:p>
            <a:r>
              <a:rPr lang="tr-TR" dirty="0"/>
              <a:t>Zorlandığınız işlere başlarken kendinize küçük başlangıç  için izin verin. Bu yaptığınız küçük başlangıç, sizde daha büyük bir istek uyandırabilir; böylece büyük sonuçlar yaratabilirsiniz.</a:t>
            </a:r>
          </a:p>
          <a:p>
            <a:endParaRPr lang="tr-TR" dirty="0"/>
          </a:p>
        </p:txBody>
      </p:sp>
    </p:spTree>
    <p:extLst>
      <p:ext uri="{BB962C8B-B14F-4D97-AF65-F5344CB8AC3E}">
        <p14:creationId xmlns:p14="http://schemas.microsoft.com/office/powerpoint/2010/main" val="27710091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609600" y="880477"/>
            <a:ext cx="11097491" cy="43891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Yaptığınız işin ne kadar sıkıcı olursa olsun kendinize göre  eğlenceli tarafını  bulabilirsiniz.. Bu yönü fark ederek işinizi keyifli hale getirebilirsiniz.</a:t>
            </a:r>
          </a:p>
          <a:p>
            <a:r>
              <a:rPr lang="tr-TR" sz="3600" dirty="0"/>
              <a:t>Yaptığım işin zevkli tarafları nelerdir?</a:t>
            </a:r>
          </a:p>
          <a:p>
            <a:r>
              <a:rPr lang="tr-TR" sz="3600" dirty="0"/>
              <a:t> Bu işi zevkli hale getirecek neler yapabilirim?</a:t>
            </a:r>
          </a:p>
          <a:p>
            <a:r>
              <a:rPr lang="tr-TR" sz="3600" dirty="0"/>
              <a:t> Gibi sorularla başlayabilirsiniz.</a:t>
            </a:r>
          </a:p>
          <a:p>
            <a:endParaRPr lang="tr-TR" sz="3600" dirty="0"/>
          </a:p>
        </p:txBody>
      </p:sp>
    </p:spTree>
    <p:extLst>
      <p:ext uri="{BB962C8B-B14F-4D97-AF65-F5344CB8AC3E}">
        <p14:creationId xmlns:p14="http://schemas.microsoft.com/office/powerpoint/2010/main" val="32713078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651164" y="328353"/>
            <a:ext cx="11055927" cy="43891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Bazen yaptığımız işin mükemmel ve kusursuz olması için planlamaya fazla vakit ayırırız. Ancak  harekete geçmeden işin eksik yönlerini tümüyle asla göremeyiz. </a:t>
            </a:r>
          </a:p>
          <a:p>
            <a:r>
              <a:rPr lang="tr-TR" sz="3600" dirty="0"/>
              <a:t>Harekete geçerek başardığımızı görmek, bizlere büyük bir enerji ve moral verecek, motivasyonumuzu yükseltecektir. Bu sayede özellikle uzun soluklu işlerin sonuca ulaşması daha mümkün hale gelecektir.</a:t>
            </a:r>
          </a:p>
          <a:p>
            <a:endParaRPr lang="tr-TR" sz="3600" dirty="0"/>
          </a:p>
        </p:txBody>
      </p:sp>
    </p:spTree>
    <p:extLst>
      <p:ext uri="{BB962C8B-B14F-4D97-AF65-F5344CB8AC3E}">
        <p14:creationId xmlns:p14="http://schemas.microsoft.com/office/powerpoint/2010/main" val="24393213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1025236" y="2940766"/>
            <a:ext cx="11000509" cy="2969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Enerjinizin tükendiği ve motivasyonunuzun düştüğünü hissettiğiniz zamanlarda  başardığınız anı ve rahatladığınızı hayal etmeniz size gereken enerjiyi sağlayacak ve motivasyonunuzu yükselecektir.</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957" y="180109"/>
            <a:ext cx="6123003" cy="263596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7057803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443345" y="328353"/>
            <a:ext cx="11457709" cy="36894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Farklı şeylerle aynı anda ilgilendiğiniz zaman bitirilmeyi bekleyen pek çok şey önünüzde dağ gibi birikir ve kendinizi derin bir yetersizlik duygusu içinde bulursunuz. Daha uzun süreçte ise taşıyabileceğinizden fazlasını yüklenmekten dolayı fiziksel ve ruhsal sıkıntılar yaşayabilirsiniz. Bu noktada kendinizi tanıyor olmak ve kendi sınırlarınızın farkında olmak sizin için önemli bir rehber olacaktır.</a:t>
            </a:r>
          </a:p>
        </p:txBody>
      </p:sp>
    </p:spTree>
    <p:extLst>
      <p:ext uri="{BB962C8B-B14F-4D97-AF65-F5344CB8AC3E}">
        <p14:creationId xmlns:p14="http://schemas.microsoft.com/office/powerpoint/2010/main" val="802885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457198" y="106680"/>
            <a:ext cx="7523020" cy="38695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200" dirty="0"/>
              <a:t>4 Temmuz 1952 günü 34 yaşında bir Kadın Pasifik Okyanusuna dalarak Kaliforniya’ya doğru yüzmeye başladı. Eğer başarılı olursa bunu yapan ilk kadın olacaktı. Su vücudu uyuşturacak kadar soğuktu ve sis o kadar yoğundu ki beraberindeki tekneleri güçlükle seçebiliyordu. Köpek balıklarına ve dondurucu soğuğa hiç aldırış etmeden 15 saat yüzdü. Kıyıya yarım mil kala kendisini sudan çıkarmalarını istedi</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339868"/>
            <a:ext cx="3394362" cy="3982751"/>
          </a:xfrm>
          <a:prstGeom prst="rect">
            <a:avLst/>
          </a:prstGeom>
        </p:spPr>
      </p:pic>
    </p:spTree>
    <p:extLst>
      <p:ext uri="{BB962C8B-B14F-4D97-AF65-F5344CB8AC3E}">
        <p14:creationId xmlns:p14="http://schemas.microsoft.com/office/powerpoint/2010/main" val="30358035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360218" y="134389"/>
            <a:ext cx="11457709" cy="43891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 Başarı yolunda sizi olumsuz etkileyecek insanların düşüncelerinin zihninize girmesine fırsat vermeyin. Bu durum motivasyonunuzu aşağıya çekecek ve sizi zamanla şüpheye düşürecektir.</a:t>
            </a:r>
          </a:p>
          <a:p>
            <a:r>
              <a:rPr lang="tr-TR" sz="3600" dirty="0"/>
              <a:t>  Bu nedenle sizi olumlu yönde düşünmeye sevk eden insanlarla iletişime geçerek olumsuzlukların zihninize ve bilinçaltınıza yerleşmesine engel olabilirsiniz.</a:t>
            </a:r>
          </a:p>
        </p:txBody>
      </p:sp>
    </p:spTree>
    <p:extLst>
      <p:ext uri="{BB962C8B-B14F-4D97-AF65-F5344CB8AC3E}">
        <p14:creationId xmlns:p14="http://schemas.microsoft.com/office/powerpoint/2010/main" val="26014578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3" name="İçerik Yer Tutucusu 2"/>
          <p:cNvSpPr txBox="1">
            <a:spLocks/>
          </p:cNvSpPr>
          <p:nvPr/>
        </p:nvSpPr>
        <p:spPr>
          <a:xfrm>
            <a:off x="623454" y="466898"/>
            <a:ext cx="11111345" cy="34539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Hedeflerinizi gerçekleştirdiğinizde sevdiğiniz şeyleri yaparak kendinizi ödüllendirin. </a:t>
            </a:r>
          </a:p>
          <a:p>
            <a:r>
              <a:rPr lang="tr-TR" sz="3600" dirty="0"/>
              <a:t>Ödül listenizi önceden belirlemeniz olumlu şekilde şartlanmanızı sağlayacak ve içsel motivasyonunuzu yükseltecektir. </a:t>
            </a:r>
          </a:p>
        </p:txBody>
      </p:sp>
    </p:spTree>
    <p:extLst>
      <p:ext uri="{BB962C8B-B14F-4D97-AF65-F5344CB8AC3E}">
        <p14:creationId xmlns:p14="http://schemas.microsoft.com/office/powerpoint/2010/main" val="38833131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637309" y="550026"/>
            <a:ext cx="11042073" cy="38834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Yüksek tempoda ara vermeden çalışmak; enerjinizi düşürerek performansınızı aşağı çekecektir. Küçük molalar vermek, temponuzu bir süre düşünmek zihnimizin ve ruhumuzun güçlenmesi için gereken şartlardandır. </a:t>
            </a:r>
          </a:p>
          <a:p>
            <a:r>
              <a:rPr lang="tr-TR" sz="3600" dirty="0"/>
              <a:t>Ara sıra baltanızı bileyin…</a:t>
            </a:r>
          </a:p>
        </p:txBody>
      </p:sp>
    </p:spTree>
    <p:extLst>
      <p:ext uri="{BB962C8B-B14F-4D97-AF65-F5344CB8AC3E}">
        <p14:creationId xmlns:p14="http://schemas.microsoft.com/office/powerpoint/2010/main" val="20546049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1814944" y="328353"/>
            <a:ext cx="9822873" cy="43891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200" dirty="0"/>
              <a:t>Bir ormanda iki kişi ağaç kesiyormuş. Birinci adam sabahları erkenden kalkıyor, ağaç kesmeye başlıyormuş, bir ağaç devrilirken hemen diğerine geçiyormuş. Gün boyu ne dinleniyor ne öğle yemeği için kendine vakit ayırıyormuş. Akşamları da arkadaşından bir kaç saat sonra ağaç kesmeyi bırakıyormuş.</a:t>
            </a:r>
          </a:p>
          <a:p>
            <a:r>
              <a:rPr lang="tr-TR" sz="3200" dirty="0"/>
              <a:t>İkinci adam ise arada bir dinleniyor ve hava kararmaya başladığında eve dönüyormuş. Bir hafta boyunca bu tempoda çalıştıktan sonra ne kadar ağaç kestiklerini saymaya başlamışlar.</a:t>
            </a:r>
          </a:p>
          <a:p>
            <a:endParaRPr lang="tr-TR" sz="3200" dirty="0"/>
          </a:p>
          <a:p>
            <a:endParaRPr lang="tr-TR" sz="3200" dirty="0"/>
          </a:p>
        </p:txBody>
      </p:sp>
    </p:spTree>
    <p:extLst>
      <p:ext uri="{BB962C8B-B14F-4D97-AF65-F5344CB8AC3E}">
        <p14:creationId xmlns:p14="http://schemas.microsoft.com/office/powerpoint/2010/main" val="42524756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6871855" y="120534"/>
            <a:ext cx="4918362" cy="313528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t>Sonuç:  İkinci adam çok daha fazla ağaç kesmiş. Birinci adam öfkelenmiş: "Bu nasıl olabilir? Ben daha çok çalıştım. Senden daha erken işe başladım, senden daha geç bitirdim. Ama sen daha fazla ağaç kestin. Bu işin sırrı ne?"</a:t>
            </a:r>
          </a:p>
          <a:p>
            <a:r>
              <a:rPr lang="tr-TR" dirty="0"/>
              <a:t>İkinci adam yüzünde tebessümle yanıt vermiş: "</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6" y="268067"/>
            <a:ext cx="6359236" cy="2407765"/>
          </a:xfrm>
          <a:prstGeom prst="rect">
            <a:avLst/>
          </a:prstGeom>
          <a:ln>
            <a:noFill/>
          </a:ln>
          <a:effectLst>
            <a:outerShdw blurRad="292100" dist="139700" dir="2700000" algn="tl" rotWithShape="0">
              <a:srgbClr val="333333">
                <a:alpha val="65000"/>
              </a:srgbClr>
            </a:outerShdw>
          </a:effectLst>
        </p:spPr>
      </p:pic>
      <p:sp>
        <p:nvSpPr>
          <p:cNvPr id="4" name="Metin kutusu 3"/>
          <p:cNvSpPr txBox="1"/>
          <p:nvPr/>
        </p:nvSpPr>
        <p:spPr>
          <a:xfrm>
            <a:off x="1246910" y="3435927"/>
            <a:ext cx="10030691" cy="1200329"/>
          </a:xfrm>
          <a:prstGeom prst="rect">
            <a:avLst/>
          </a:prstGeom>
          <a:noFill/>
        </p:spPr>
        <p:txBody>
          <a:bodyPr wrap="square" rtlCol="0">
            <a:spAutoFit/>
          </a:bodyPr>
          <a:lstStyle/>
          <a:p>
            <a:r>
              <a:rPr lang="tr-TR" sz="2400" b="1" u="sng" dirty="0"/>
              <a:t>Ortada bir sır yok. Sen durmaksızın çalışırken, ben arada bir dinlenip baltamı biliyordum. Keskin baltayla, daha az çabayla daha çok ağaç kesilir.</a:t>
            </a:r>
          </a:p>
          <a:p>
            <a:endParaRPr lang="tr-TR" sz="2400" b="1" u="sng" dirty="0"/>
          </a:p>
        </p:txBody>
      </p:sp>
    </p:spTree>
    <p:extLst>
      <p:ext uri="{BB962C8B-B14F-4D97-AF65-F5344CB8AC3E}">
        <p14:creationId xmlns:p14="http://schemas.microsoft.com/office/powerpoint/2010/main" val="31699663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665018" y="342207"/>
            <a:ext cx="11166764" cy="4389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3600" dirty="0"/>
          </a:p>
          <a:p>
            <a:r>
              <a:rPr lang="tr-TR" sz="3600" dirty="0"/>
              <a:t>Model almak en önemli sosyal öğrenme yollarından biri olduğu için benzer hedefleri olan insanlarla iletişim halinde olmak olumlu yönde motive olmanızı sağlayacaktır. Bu durum yeni beceriler kazanmanıza  ve farklı bakış açıları geliştirmenize yardımcı olacaktır. </a:t>
            </a:r>
          </a:p>
        </p:txBody>
      </p:sp>
    </p:spTree>
    <p:extLst>
      <p:ext uri="{BB962C8B-B14F-4D97-AF65-F5344CB8AC3E}">
        <p14:creationId xmlns:p14="http://schemas.microsoft.com/office/powerpoint/2010/main" val="31799174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471054" y="508461"/>
            <a:ext cx="11291454" cy="34677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Kendinizi tembel, keyifsiz ve can sıkıntısı içinde bulursanız, fiziksel duruşunuza biraz daha dikkatli bir gözle bakın.</a:t>
            </a:r>
          </a:p>
          <a:p>
            <a:r>
              <a:rPr lang="tr-TR" sz="3600" dirty="0"/>
              <a:t> Olduğunuz konumdan farklı hareket edin, derin nefes alıp verin ve şöyle içten şekilde bir gülümseyin; ruh haliniz kısa bir zamanda daha iyi hale gelecek, motivasyonunuzu yükseltecektir..	</a:t>
            </a:r>
          </a:p>
          <a:p>
            <a:endParaRPr lang="tr-TR" sz="3600" dirty="0"/>
          </a:p>
        </p:txBody>
      </p:sp>
    </p:spTree>
    <p:extLst>
      <p:ext uri="{BB962C8B-B14F-4D97-AF65-F5344CB8AC3E}">
        <p14:creationId xmlns:p14="http://schemas.microsoft.com/office/powerpoint/2010/main" val="36687766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5888182" y="651856"/>
            <a:ext cx="5943599" cy="368946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Hedefinize ulaşmak için her zaman olumlu duygulara değil olumsuz duygulara da ihtiyacınız vardır. Kontrollü öfke başarı için avantaja çevrilebilir.  Bu noktada kontrollü öfke yaşamanız enerjinizi yükselterek , güç ve kontrol duygusunu yaşatarak motive olmanızı sağlar. </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10" y="143394"/>
            <a:ext cx="5597236" cy="419792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907312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540327" y="453044"/>
            <a:ext cx="11180618" cy="4118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 Kendinizi enerjiniz düşmüş halde hissediyorsanız bu olumsuz havadan hemen kurtulmayı öğrenin. Bu durumda sizi motive edebilecek İlham kaynaklarınız olsun. Belki de ihtiyacınız olan güçlü bir örnektir. </a:t>
            </a:r>
          </a:p>
          <a:p>
            <a:r>
              <a:rPr lang="tr-TR" sz="3600" dirty="0"/>
              <a:t>Zorluklardan çıkarak büyük işler başarmış insanların motivasyon hikayeleri sizi canlandıracak potansiyele sahip olabilir..</a:t>
            </a:r>
          </a:p>
        </p:txBody>
      </p:sp>
    </p:spTree>
    <p:extLst>
      <p:ext uri="{BB962C8B-B14F-4D97-AF65-F5344CB8AC3E}">
        <p14:creationId xmlns:p14="http://schemas.microsoft.com/office/powerpoint/2010/main" val="32255121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Başlık 1"/>
          <p:cNvSpPr txBox="1">
            <a:spLocks/>
          </p:cNvSpPr>
          <p:nvPr/>
        </p:nvSpPr>
        <p:spPr>
          <a:xfrm>
            <a:off x="395535" y="0"/>
            <a:ext cx="11722987"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dirty="0"/>
              <a:t>AYŞE IŞIK</a:t>
            </a:r>
          </a:p>
        </p:txBody>
      </p:sp>
      <p:pic>
        <p:nvPicPr>
          <p:cNvPr id="3" name="Picture 2" descr="C:\Users\Hp\Desktop\UMIxv_1517906552_55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208" y="1751417"/>
            <a:ext cx="8734610" cy="2950598"/>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309935" y="1143000"/>
            <a:ext cx="11590943" cy="369332"/>
          </a:xfrm>
          <a:prstGeom prst="rect">
            <a:avLst/>
          </a:prstGeom>
        </p:spPr>
        <p:txBody>
          <a:bodyPr wrap="square">
            <a:spAutoFit/>
          </a:bodyPr>
          <a:lstStyle/>
          <a:p>
            <a:r>
              <a:rPr lang="tr-TR" dirty="0"/>
              <a:t>Ayşe Işık: Ellerinin olmamasını bahane etmedi, çalışarak ayakları ile mükemmel resimler yapmayı başardı. </a:t>
            </a:r>
          </a:p>
        </p:txBody>
      </p:sp>
    </p:spTree>
    <p:extLst>
      <p:ext uri="{BB962C8B-B14F-4D97-AF65-F5344CB8AC3E}">
        <p14:creationId xmlns:p14="http://schemas.microsoft.com/office/powerpoint/2010/main" val="39371729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1764146" y="2526146"/>
            <a:ext cx="8991600" cy="19257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Sizce yüzücü kadını böylesine zorlu yüzme yolculuğuna yönlendiren ve kıyıya yarım mil kala yüzmeyi bırakarak başaramamasının nedenleri neler olabilir? </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563" y="123824"/>
            <a:ext cx="9725891" cy="2300721"/>
          </a:xfrm>
          <a:prstGeom prst="rect">
            <a:avLst/>
          </a:prstGeom>
        </p:spPr>
      </p:pic>
    </p:spTree>
    <p:extLst>
      <p:ext uri="{BB962C8B-B14F-4D97-AF65-F5344CB8AC3E}">
        <p14:creationId xmlns:p14="http://schemas.microsoft.com/office/powerpoint/2010/main" val="6627939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Başlık 1"/>
          <p:cNvSpPr txBox="1">
            <a:spLocks/>
          </p:cNvSpPr>
          <p:nvPr/>
        </p:nvSpPr>
        <p:spPr>
          <a:xfrm>
            <a:off x="129309" y="577315"/>
            <a:ext cx="4294910" cy="23854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200" dirty="0"/>
              <a:t> </a:t>
            </a:r>
            <a:r>
              <a:rPr lang="tr-TR" sz="3200" b="1" dirty="0"/>
              <a:t>Miray Ulaş’ın doğuştan sağ kolu yok. Fakat 6 yıldır profesyonel olarak yüzücülük yapıyor.</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039" y="207530"/>
            <a:ext cx="7325675" cy="377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08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595745" y="328354"/>
            <a:ext cx="10917382" cy="4389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err="1"/>
              <a:t>Miki</a:t>
            </a:r>
            <a:r>
              <a:rPr lang="tr-TR" dirty="0"/>
              <a:t> Fare adlı çizgi kahramanını çizen Walt Disney hakkında resim kabiliyeti olmadığı söylenmişti. </a:t>
            </a:r>
            <a:r>
              <a:rPr lang="tr-TR" dirty="0" err="1"/>
              <a:t>Disneyland’ı</a:t>
            </a:r>
            <a:r>
              <a:rPr lang="tr-TR" dirty="0"/>
              <a:t> kurmadan önce de defalarca iflas etmişti.</a:t>
            </a:r>
          </a:p>
          <a:p>
            <a:r>
              <a:rPr lang="tr-TR" dirty="0"/>
              <a:t>Genetik biliminin kurucusu </a:t>
            </a:r>
            <a:r>
              <a:rPr lang="tr-TR" dirty="0" err="1"/>
              <a:t>Gregor</a:t>
            </a:r>
            <a:r>
              <a:rPr lang="tr-TR" dirty="0"/>
              <a:t> </a:t>
            </a:r>
            <a:r>
              <a:rPr lang="tr-TR" dirty="0" err="1"/>
              <a:t>Mendel</a:t>
            </a:r>
            <a:r>
              <a:rPr lang="tr-TR" dirty="0"/>
              <a:t>, gençliğinde okumak istediği üniversitelere ya kabul edilmiyordu ya da ayrılmak zorunda kalıyordu. Ayrıldığı üniversitenin profesörlerinden biri onun için “berrak düşünebilme yeteneği </a:t>
            </a:r>
            <a:r>
              <a:rPr lang="tr-TR" dirty="0" err="1"/>
              <a:t>yok“demişti</a:t>
            </a:r>
            <a:r>
              <a:rPr lang="tr-TR" dirty="0"/>
              <a:t>.</a:t>
            </a:r>
          </a:p>
          <a:p>
            <a:r>
              <a:rPr lang="tr-TR" dirty="0"/>
              <a:t>Beethoven’in keman tutuşunu gören hocası onun için “müzisyen olamaz” demişti.</a:t>
            </a:r>
          </a:p>
          <a:p>
            <a:r>
              <a:rPr lang="tr-TR" dirty="0"/>
              <a:t>Otomotiv sektörünün kurucusu </a:t>
            </a:r>
            <a:r>
              <a:rPr lang="tr-TR" dirty="0" err="1"/>
              <a:t>Henri</a:t>
            </a:r>
            <a:r>
              <a:rPr lang="tr-TR" dirty="0"/>
              <a:t> Ford, başarıya ulaşana kadar 5 kez iflas etmiştir.</a:t>
            </a:r>
          </a:p>
          <a:p>
            <a:endParaRPr lang="tr-TR" dirty="0"/>
          </a:p>
        </p:txBody>
      </p:sp>
    </p:spTree>
    <p:extLst>
      <p:ext uri="{BB962C8B-B14F-4D97-AF65-F5344CB8AC3E}">
        <p14:creationId xmlns:p14="http://schemas.microsoft.com/office/powerpoint/2010/main" val="41625894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637309" y="633152"/>
            <a:ext cx="11554691" cy="2581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 Daha önce başardığınız ya da baş edebildiğiniz sıkıntılarla karşılaştığınız zaman geçmişteki başarılarınız ve problem çözme yöntemlerinizden yararlanarak yaşadığınız stresten kurtulabilir, motivasyonunuzu yükseltebilirsiniz.</a:t>
            </a:r>
          </a:p>
        </p:txBody>
      </p:sp>
    </p:spTree>
    <p:extLst>
      <p:ext uri="{BB962C8B-B14F-4D97-AF65-F5344CB8AC3E}">
        <p14:creationId xmlns:p14="http://schemas.microsoft.com/office/powerpoint/2010/main" val="11584534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415636" y="466898"/>
            <a:ext cx="11430000" cy="4389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Hedefleriniz enerjinizi yükseltmede önemli faktörlerdendir. Yapacaklarınızı planlayarak, zihninizde önem sırasına göre sıralayarak beyninize hedef göstermiş olursunuz.  </a:t>
            </a:r>
          </a:p>
          <a:p>
            <a:r>
              <a:rPr lang="tr-TR" sz="3600" dirty="0"/>
              <a:t>Koyacağınız hedefler, önünüzü görmenize ve kendinizi hayatınız üzerinde kontrol sahibi hissetmenizi sağlayarak, motivasyonunuzu yükseltecektir.</a:t>
            </a:r>
          </a:p>
          <a:p>
            <a:r>
              <a:rPr lang="tr-TR" sz="3600" b="1" i="1" dirty="0"/>
              <a:t>Gideceği limanı bilmeyen gemiye hiçbir rüzgar yardım edemez</a:t>
            </a:r>
            <a:r>
              <a:rPr lang="tr-TR" sz="3600" dirty="0"/>
              <a:t>. </a:t>
            </a:r>
          </a:p>
          <a:p>
            <a:endParaRPr lang="tr-TR" sz="3600" dirty="0"/>
          </a:p>
        </p:txBody>
      </p:sp>
    </p:spTree>
    <p:extLst>
      <p:ext uri="{BB962C8B-B14F-4D97-AF65-F5344CB8AC3E}">
        <p14:creationId xmlns:p14="http://schemas.microsoft.com/office/powerpoint/2010/main" val="7091788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498763" y="439189"/>
            <a:ext cx="11319163" cy="4389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İçsel motivasyonunuzla başladığımız işlerde enerjiniz ve hırsınız yüksek olabilir. Ancak sınava hazırlanma gibi  uzun  soluklu bir çabayı gerektiren işlerde  ara sıra motivasyonunuz düşebilir. </a:t>
            </a:r>
          </a:p>
          <a:p>
            <a:r>
              <a:rPr lang="tr-TR" sz="3600" dirty="0"/>
              <a:t>Böyle durumlarda sizi çalışmaya teşvik edecek dışsal motivasyon önemlidir. Hedeflerinizi, hayallerinizi paylaşmanız süreci daha ciddi hale getirerek ,dışsal kontrol süreci yaratarak motivasyonunuzu yükseltecektir. </a:t>
            </a:r>
          </a:p>
        </p:txBody>
      </p:sp>
    </p:spTree>
    <p:extLst>
      <p:ext uri="{BB962C8B-B14F-4D97-AF65-F5344CB8AC3E}">
        <p14:creationId xmlns:p14="http://schemas.microsoft.com/office/powerpoint/2010/main" val="41289597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235527" y="480753"/>
            <a:ext cx="11651673" cy="4389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Hayaller hatırlanmak ister. Hayallerinize ait resimleri, nesneleri ve yazıları her an göz önünde tutmaya çalışın. Odanızı, çalışma masanızı ve duvarlarınızı onu hatırlatan şeylerle süsleyin. </a:t>
            </a:r>
          </a:p>
          <a:p>
            <a:r>
              <a:rPr lang="tr-TR" sz="3600" dirty="0"/>
              <a:t>Bunun için en iyi yöntemlerden birisi de bunları bir arada görebileceğiniz bir “hayal panosu” edinmektir. Hayal panonuza istediğiniz  okulu, arabayı veya yaşamı size hatırlatacak her türlü şeyi koyabilirsiniz.</a:t>
            </a:r>
          </a:p>
          <a:p>
            <a:endParaRPr lang="tr-TR" sz="3600" dirty="0"/>
          </a:p>
        </p:txBody>
      </p:sp>
    </p:spTree>
    <p:extLst>
      <p:ext uri="{BB962C8B-B14F-4D97-AF65-F5344CB8AC3E}">
        <p14:creationId xmlns:p14="http://schemas.microsoft.com/office/powerpoint/2010/main" val="19156233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581891" y="716280"/>
            <a:ext cx="11249891" cy="4389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Başarmak için güçlü nedenlerimiz olduğunda, daha fazla motive oluruz. </a:t>
            </a:r>
          </a:p>
          <a:p>
            <a:r>
              <a:rPr lang="tr-TR" sz="3600" dirty="0"/>
              <a:t>Başarmak için kendinize, olabildiğince çok neden bulmaya çalışın ve bunları liste haline getirin. </a:t>
            </a:r>
          </a:p>
          <a:p>
            <a:r>
              <a:rPr lang="tr-TR" sz="3600" b="1" i="1" dirty="0"/>
              <a:t>Yeteri kadar nedeniniz varsa her şeyi yapabilirsiniz.( </a:t>
            </a:r>
            <a:r>
              <a:rPr lang="tr-TR" sz="3600" b="1" i="1" dirty="0" err="1"/>
              <a:t>Jim</a:t>
            </a:r>
            <a:r>
              <a:rPr lang="tr-TR" sz="3600" b="1" i="1" dirty="0"/>
              <a:t> </a:t>
            </a:r>
            <a:r>
              <a:rPr lang="tr-TR" sz="3600" b="1" i="1" dirty="0" err="1"/>
              <a:t>Rohn</a:t>
            </a:r>
            <a:r>
              <a:rPr lang="tr-TR" sz="3600" b="1" i="1" dirty="0"/>
              <a:t>)</a:t>
            </a:r>
          </a:p>
          <a:p>
            <a:endParaRPr lang="tr-TR" sz="3600" dirty="0"/>
          </a:p>
        </p:txBody>
      </p:sp>
    </p:spTree>
    <p:extLst>
      <p:ext uri="{BB962C8B-B14F-4D97-AF65-F5344CB8AC3E}">
        <p14:creationId xmlns:p14="http://schemas.microsoft.com/office/powerpoint/2010/main" val="19175052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581891" y="619298"/>
            <a:ext cx="11236036" cy="3731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3600" dirty="0"/>
          </a:p>
          <a:p>
            <a:r>
              <a:rPr lang="tr-TR" sz="3600" dirty="0"/>
              <a:t>Eğer kendinizi yeterince sağlıklı ve iyi hissetmiyorsanız motivasyonunuz düşecektir. Bedenen ve zihnen sağlıklı olmanız, kendinize dikkat etmeniz  hayatınızın geneli için  oldukça önemlidir. </a:t>
            </a:r>
          </a:p>
        </p:txBody>
      </p:sp>
    </p:spTree>
    <p:extLst>
      <p:ext uri="{BB962C8B-B14F-4D97-AF65-F5344CB8AC3E}">
        <p14:creationId xmlns:p14="http://schemas.microsoft.com/office/powerpoint/2010/main" val="8289417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110835" y="411480"/>
            <a:ext cx="11762509" cy="4389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Gelecekte ne yapmak, ne olmak ve neye sahip olmak istiyorsunuz? Kendinizi on yıl sonrasında, istediğiniz şeye sahip olmuş olarak hayal edin ve o anki halinizden şimdiki kendinize mektuplar yazmayı deneyin. </a:t>
            </a:r>
          </a:p>
          <a:p>
            <a:r>
              <a:rPr lang="tr-TR" sz="3600" dirty="0"/>
              <a:t>Hangi adımları attığınızı, bunları yaparken nelere dikkat ettiğinizi, yaptığınız fedakarlıkları ve nasıl  başardığınızı yazın. Motivasyonunuzun yükseldiğini göreceksiniz.</a:t>
            </a:r>
          </a:p>
          <a:p>
            <a:endParaRPr lang="tr-TR" sz="3600" dirty="0"/>
          </a:p>
        </p:txBody>
      </p:sp>
    </p:spTree>
    <p:extLst>
      <p:ext uri="{BB962C8B-B14F-4D97-AF65-F5344CB8AC3E}">
        <p14:creationId xmlns:p14="http://schemas.microsoft.com/office/powerpoint/2010/main" val="30852363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374073" y="508462"/>
            <a:ext cx="11596254" cy="35924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3600" dirty="0"/>
          </a:p>
          <a:p>
            <a:endParaRPr lang="tr-TR" sz="3600" dirty="0"/>
          </a:p>
          <a:p>
            <a:r>
              <a:rPr lang="tr-TR" sz="3600" dirty="0"/>
              <a:t>Zihniniz gereksiz düşüncelerle doluyken ve dikkatiniz dağınıkken motive olmanız zor olacaktır. Bu düşüncelerden kurtulmak için;</a:t>
            </a:r>
          </a:p>
          <a:p>
            <a:r>
              <a:rPr lang="tr-TR" sz="3600" dirty="0"/>
              <a:t> </a:t>
            </a:r>
          </a:p>
        </p:txBody>
      </p:sp>
    </p:spTree>
    <p:extLst>
      <p:ext uri="{BB962C8B-B14F-4D97-AF65-F5344CB8AC3E}">
        <p14:creationId xmlns:p14="http://schemas.microsoft.com/office/powerpoint/2010/main" val="34009899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263236" y="1052945"/>
            <a:ext cx="10848109" cy="16486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Azimli yüzücü yüzmeyi bırakmasının nedenini şöyle açıkladı: </a:t>
            </a:r>
          </a:p>
          <a:p>
            <a:r>
              <a:rPr lang="tr-TR" sz="3600" dirty="0"/>
              <a:t>‘</a:t>
            </a:r>
            <a:r>
              <a:rPr lang="tr-TR" sz="3600" b="1" dirty="0">
                <a:solidFill>
                  <a:srgbClr val="FF0000"/>
                </a:solidFill>
              </a:rPr>
              <a:t>’Karayı görebilseydim başarabilirdim</a:t>
            </a:r>
            <a:r>
              <a:rPr lang="tr-TR" sz="3600" dirty="0"/>
              <a:t>…” </a:t>
            </a:r>
          </a:p>
          <a:p>
            <a:r>
              <a:rPr lang="tr-TR" sz="3600" dirty="0"/>
              <a:t>Vazgeçmesinin nedeni ne soğuk ne de yorgunluktu. Tek neden sis yüzünden karayı görememekti.</a:t>
            </a:r>
          </a:p>
        </p:txBody>
      </p:sp>
    </p:spTree>
    <p:extLst>
      <p:ext uri="{BB962C8B-B14F-4D97-AF65-F5344CB8AC3E}">
        <p14:creationId xmlns:p14="http://schemas.microsoft.com/office/powerpoint/2010/main" val="7780189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512617" y="369916"/>
            <a:ext cx="11554691" cy="4389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200" dirty="0"/>
              <a:t>Gözlerinizi kapayın, derin bir nefes alın ve rahatlayın. Motivasyonunuzu aşağı çeken düşüncelerinizi somut bir cisme benzetin. Bu cismi kafanızın içindeymiş gibi hayal edin. Bu cismin sizin üzerinizde nelere sebep olduğunu hissedin. …</a:t>
            </a:r>
          </a:p>
          <a:p>
            <a:r>
              <a:rPr lang="tr-TR" sz="3200" dirty="0"/>
              <a:t>Haydi şimdi kafamızı açalım ve o cismi dışarı çıkaralım. İki elimizle tutup cismi tamamen hissedelim. Şimdi onu çok uzaklara fırlatma zamanı. Biliyorsunuz ki bu güç sizde var. Gücünüzü gösterin ve onu fırlatın. O cisim kafanızdan uzaklaştığına göre zihniniz daha rahat hareket edecektir.</a:t>
            </a:r>
          </a:p>
          <a:p>
            <a:endParaRPr lang="tr-TR" sz="3200" dirty="0"/>
          </a:p>
        </p:txBody>
      </p:sp>
    </p:spTree>
    <p:extLst>
      <p:ext uri="{BB962C8B-B14F-4D97-AF65-F5344CB8AC3E}">
        <p14:creationId xmlns:p14="http://schemas.microsoft.com/office/powerpoint/2010/main" val="28927752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554181" y="217517"/>
            <a:ext cx="11263745" cy="4389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200" dirty="0"/>
              <a:t>Artık harekete geçme zamanı. Size nelerin iyi geleceğini ve nelerin sizi kötü etkilediğini biliyorsunuz. Bu hayat sizin hayatınız ve bu hayat geminizin gideceği limanı belirlemek sizin elinizde. </a:t>
            </a:r>
          </a:p>
          <a:p>
            <a:r>
              <a:rPr lang="tr-TR" sz="3200" dirty="0"/>
              <a:t>Güvenli ve size ait bir liman mı yoksa en ufak dalgada yıkılacak güvensiz bir liman mı?</a:t>
            </a:r>
          </a:p>
          <a:p>
            <a:r>
              <a:rPr lang="tr-TR" sz="3200" dirty="0"/>
              <a:t> Haydi kaptan düş yola, al dümeni eline ve hayallerine doğru yelken aç. </a:t>
            </a:r>
          </a:p>
          <a:p>
            <a:r>
              <a:rPr lang="tr-TR" sz="3200" dirty="0"/>
              <a:t>Şimdi….</a:t>
            </a:r>
          </a:p>
        </p:txBody>
      </p:sp>
    </p:spTree>
    <p:extLst>
      <p:ext uri="{BB962C8B-B14F-4D97-AF65-F5344CB8AC3E}">
        <p14:creationId xmlns:p14="http://schemas.microsoft.com/office/powerpoint/2010/main" val="30470576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3" name="Metin kutusu 2"/>
          <p:cNvSpPr txBox="1"/>
          <p:nvPr/>
        </p:nvSpPr>
        <p:spPr>
          <a:xfrm>
            <a:off x="1094508" y="1704109"/>
            <a:ext cx="10474037" cy="1754326"/>
          </a:xfrm>
          <a:prstGeom prst="rect">
            <a:avLst/>
          </a:prstGeom>
          <a:noFill/>
        </p:spPr>
        <p:txBody>
          <a:bodyPr wrap="square" rtlCol="0">
            <a:spAutoFit/>
          </a:bodyPr>
          <a:lstStyle/>
          <a:p>
            <a:pPr algn="ctr"/>
            <a:r>
              <a:rPr lang="tr-TR" sz="3600" dirty="0"/>
              <a:t>ZORLANMAYI KABUL ETMİYORSANIZ, ŞU AN BULUNDUĞUNUZ YERE ALIŞIN, ÇÜNKÜ HEP ORADA KALACAKSINIZ…</a:t>
            </a:r>
          </a:p>
        </p:txBody>
      </p:sp>
    </p:spTree>
    <p:extLst>
      <p:ext uri="{BB962C8B-B14F-4D97-AF65-F5344CB8AC3E}">
        <p14:creationId xmlns:p14="http://schemas.microsoft.com/office/powerpoint/2010/main" val="35662216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63" y="155417"/>
            <a:ext cx="11416145" cy="407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3971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37534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457201" y="453044"/>
            <a:ext cx="11291454" cy="28581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200" dirty="0"/>
              <a:t>Öğrencilerin bazılarının derslere, konulara ya da karşılaştıkları problemlere çözüm üretmede istekli oldukları gözlenirken, bazı öğrencilerin ise isteksizlikleri, karşılaştıkları problemlere çözüm üretemedikleri,  mücadele edemedikleri ve kaçmayı tercih ettikleri gözlenmektedir. </a:t>
            </a:r>
          </a:p>
          <a:p>
            <a:r>
              <a:rPr lang="tr-TR" sz="3200" dirty="0"/>
              <a:t>Öğrencilerin arasındaki bu farkın oluşumuna etki eden faktörlerin  başında motivasyon gelmektedir.	</a:t>
            </a:r>
          </a:p>
        </p:txBody>
      </p:sp>
    </p:spTree>
    <p:extLst>
      <p:ext uri="{BB962C8B-B14F-4D97-AF65-F5344CB8AC3E}">
        <p14:creationId xmlns:p14="http://schemas.microsoft.com/office/powerpoint/2010/main" val="1177845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5832764" y="633152"/>
            <a:ext cx="5902036" cy="25395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b="1" i="1" u="sng" dirty="0">
                <a:effectLst>
                  <a:outerShdw blurRad="38100" dist="38100" dir="2700000" algn="tl">
                    <a:srgbClr val="000000">
                      <a:alpha val="43137"/>
                    </a:srgbClr>
                  </a:outerShdw>
                </a:effectLst>
              </a:rPr>
              <a:t>Motivasyon</a:t>
            </a:r>
            <a:r>
              <a:rPr lang="tr-TR" sz="3600" dirty="0"/>
              <a:t>, insanı belli bir amaç için harekete geçiren istek, arzu ve güçtür. Hedefe yönelik olarak bir davranışın nasıl başlatıldığı, sürdürüldüğü ve sonuçlandırıldığı ile ilgili süreci ifade eder. </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43" y="197471"/>
            <a:ext cx="5352184" cy="40004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070293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360218" y="854825"/>
            <a:ext cx="11263746" cy="29828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Her insan farklı biçimlerde ve düzeylerde motive olur. Bir öğrenci iyi not almak için çalışırken başka bir öğrenci ailesi, öğretmeni ve çevresinin takdirini almak için, bir diğeri de hedeflerine ulaşmak için çalışarak motive olabilir.</a:t>
            </a:r>
          </a:p>
        </p:txBody>
      </p:sp>
    </p:spTree>
    <p:extLst>
      <p:ext uri="{BB962C8B-B14F-4D97-AF65-F5344CB8AC3E}">
        <p14:creationId xmlns:p14="http://schemas.microsoft.com/office/powerpoint/2010/main" val="1654430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858982" y="2646217"/>
            <a:ext cx="9919854" cy="28401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dirty="0"/>
          </a:p>
          <a:p>
            <a:r>
              <a:rPr lang="tr-TR" sz="4000" dirty="0"/>
              <a:t>Bireyin belirli bir davranışa motive olup olmadığı nasıl anlaşılabilir? </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4691"/>
            <a:ext cx="11194472" cy="261850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5565650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İçerik Yer Tutucusu 2"/>
          <p:cNvSpPr txBox="1">
            <a:spLocks/>
          </p:cNvSpPr>
          <p:nvPr/>
        </p:nvSpPr>
        <p:spPr>
          <a:xfrm>
            <a:off x="554182" y="702424"/>
            <a:ext cx="10598727" cy="28443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600" dirty="0"/>
              <a:t>  </a:t>
            </a:r>
          </a:p>
          <a:p>
            <a:r>
              <a:rPr lang="tr-TR" sz="3600" dirty="0"/>
              <a:t>Motive edilmiş davranışlar bir hedefe yönelik olduğu için enerji doludur, canlıdır, süreklidir ve   karşılaşılan problemlerle baş edebilme özelliğine sahiptirler. </a:t>
            </a:r>
          </a:p>
          <a:p>
            <a:endParaRPr lang="tr-TR" sz="3600" dirty="0"/>
          </a:p>
        </p:txBody>
      </p:sp>
    </p:spTree>
    <p:extLst>
      <p:ext uri="{BB962C8B-B14F-4D97-AF65-F5344CB8AC3E}">
        <p14:creationId xmlns:p14="http://schemas.microsoft.com/office/powerpoint/2010/main" val="39407026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1714</Words>
  <Application>Microsoft Office PowerPoint</Application>
  <PresentationFormat>Geniş ekran</PresentationFormat>
  <Paragraphs>92</Paragraphs>
  <Slides>44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44</vt:i4>
      </vt:variant>
    </vt:vector>
  </HeadingPairs>
  <TitlesOfParts>
    <vt:vector size="49" baseType="lpstr">
      <vt:lpstr>Arial</vt:lpstr>
      <vt:lpstr>Calibri</vt:lpstr>
      <vt:lpstr>Calibri Light</vt:lpstr>
      <vt:lpstr>Comic Sans MS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Muhammed</dc:creator>
  <cp:lastModifiedBy>ahmet çetinbaş</cp:lastModifiedBy>
  <cp:revision>13</cp:revision>
  <dcterms:created xsi:type="dcterms:W3CDTF">2021-01-21T10:22:09Z</dcterms:created>
  <dcterms:modified xsi:type="dcterms:W3CDTF">2022-09-08T11:55:05Z</dcterms:modified>
</cp:coreProperties>
</file>