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67" r:id="rId2"/>
    <p:sldId id="303" r:id="rId3"/>
    <p:sldId id="268" r:id="rId4"/>
    <p:sldId id="275" r:id="rId5"/>
    <p:sldId id="272" r:id="rId6"/>
    <p:sldId id="273" r:id="rId7"/>
    <p:sldId id="257" r:id="rId8"/>
    <p:sldId id="259" r:id="rId9"/>
    <p:sldId id="282" r:id="rId10"/>
    <p:sldId id="283" r:id="rId11"/>
    <p:sldId id="260" r:id="rId12"/>
    <p:sldId id="298" r:id="rId13"/>
    <p:sldId id="284" r:id="rId14"/>
    <p:sldId id="286" r:id="rId15"/>
    <p:sldId id="277" r:id="rId16"/>
    <p:sldId id="264" r:id="rId17"/>
    <p:sldId id="300" r:id="rId18"/>
    <p:sldId id="297" r:id="rId19"/>
    <p:sldId id="265" r:id="rId20"/>
    <p:sldId id="266" r:id="rId21"/>
    <p:sldId id="301" r:id="rId22"/>
    <p:sldId id="287" r:id="rId23"/>
    <p:sldId id="290" r:id="rId24"/>
    <p:sldId id="291" r:id="rId25"/>
    <p:sldId id="292" r:id="rId26"/>
    <p:sldId id="293" r:id="rId27"/>
    <p:sldId id="302" r:id="rId28"/>
    <p:sldId id="295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9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Köşeli Çift Ayraç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Köşeli Çift Ayraç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Düz Bağlayıcı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Köşeli Çift Ayraç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Düz Bağlayıcı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772400" cy="1829761"/>
          </a:xfrm>
        </p:spPr>
        <p:txBody>
          <a:bodyPr>
            <a:noAutofit/>
          </a:bodyPr>
          <a:lstStyle/>
          <a:p>
            <a:r>
              <a:rPr lang="tr-TR" sz="11500" b="1" dirty="0" smtClean="0"/>
              <a:t>BENLİK SAYGISI</a:t>
            </a:r>
            <a:endParaRPr lang="tr-TR" sz="11500" b="1" dirty="0"/>
          </a:p>
        </p:txBody>
      </p:sp>
    </p:spTree>
    <p:extLst>
      <p:ext uri="{BB962C8B-B14F-4D97-AF65-F5344CB8AC3E}">
        <p14:creationId xmlns:p14="http://schemas.microsoft.com/office/powerpoint/2010/main" val="8864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tr-TR" dirty="0" smtClean="0"/>
              <a:t>Yaşam </a:t>
            </a:r>
            <a:r>
              <a:rPr lang="tr-TR" dirty="0"/>
              <a:t>doyumları </a:t>
            </a:r>
            <a:r>
              <a:rPr lang="tr-TR" dirty="0" smtClean="0"/>
              <a:t>daha </a:t>
            </a:r>
            <a:r>
              <a:rPr lang="tr-TR" dirty="0"/>
              <a:t>yüksektir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Stresli </a:t>
            </a:r>
            <a:r>
              <a:rPr lang="tr-TR" dirty="0"/>
              <a:t>ve </a:t>
            </a:r>
            <a:r>
              <a:rPr lang="tr-TR" dirty="0" smtClean="0"/>
              <a:t>üzücü olaylarda daha kolay toparlanabilirler.</a:t>
            </a:r>
          </a:p>
          <a:p>
            <a:endParaRPr lang="tr-TR" dirty="0"/>
          </a:p>
          <a:p>
            <a:r>
              <a:rPr lang="tr-TR" dirty="0" smtClean="0"/>
              <a:t>İşlerinde daha </a:t>
            </a:r>
            <a:r>
              <a:rPr lang="tr-TR" dirty="0"/>
              <a:t>iyi bir performans sergiler, mesleki başarıları daha yüksek olur.</a:t>
            </a:r>
          </a:p>
          <a:p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/>
              <a:t>Benlik Saygısı </a:t>
            </a:r>
            <a:r>
              <a:rPr lang="tr-TR" sz="4400" b="1" u="sng" dirty="0" smtClean="0"/>
              <a:t>YÜKSEK</a:t>
            </a:r>
            <a:r>
              <a:rPr lang="tr-TR" sz="4400" b="1" dirty="0" smtClean="0"/>
              <a:t> Olan Bireylerin Özellikleri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20494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r>
              <a:rPr lang="tr-TR" dirty="0" smtClean="0"/>
              <a:t>Eleştiriler karşısında </a:t>
            </a:r>
            <a:r>
              <a:rPr lang="tr-TR" dirty="0"/>
              <a:t>sorun yaşarlar ve başarısızlık durumunda daha fazla duygusal tepki verirler.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K</a:t>
            </a:r>
            <a:r>
              <a:rPr lang="tr-TR" dirty="0" smtClean="0"/>
              <a:t>işilerarası </a:t>
            </a:r>
            <a:r>
              <a:rPr lang="tr-TR" dirty="0"/>
              <a:t>ilişkilerde düşük özgüvene sahiptir. </a:t>
            </a:r>
            <a:r>
              <a:rPr lang="tr-TR" dirty="0" smtClean="0"/>
              <a:t>Benliğini </a:t>
            </a:r>
            <a:r>
              <a:rPr lang="tr-TR" dirty="0"/>
              <a:t>korumak için diğer insanlarla ilişkiye girmekten kaçınır.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/>
              <a:t>Benlik Saygısı </a:t>
            </a:r>
            <a:r>
              <a:rPr lang="tr-TR" sz="4400" b="1" u="sng" dirty="0" smtClean="0"/>
              <a:t>DÜŞÜK</a:t>
            </a:r>
            <a:r>
              <a:rPr lang="tr-TR" sz="4400" b="1" dirty="0" smtClean="0"/>
              <a:t> Olan Bireylerin Özellikleri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676648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Kendilerini yetersiz, utangaç, başarısız… kişiler olarak görürler.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Genelde mutsuzlardır ve </a:t>
            </a:r>
            <a:r>
              <a:rPr lang="tr-TR" dirty="0" smtClean="0"/>
              <a:t>psikolojik </a:t>
            </a:r>
            <a:r>
              <a:rPr lang="tr-TR" dirty="0"/>
              <a:t>sorunlara daha yatkınlardır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Sahip oldukları yetenek ya da olumlu özellikleri fark edemez, </a:t>
            </a:r>
            <a:r>
              <a:rPr lang="tr-TR" dirty="0" smtClean="0"/>
              <a:t>kendilerini </a:t>
            </a:r>
            <a:r>
              <a:rPr lang="tr-TR" dirty="0"/>
              <a:t>diğerlerinin gerisinde görürler.</a:t>
            </a:r>
          </a:p>
          <a:p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/>
              <a:t>Benlik Saygısı </a:t>
            </a:r>
            <a:r>
              <a:rPr lang="tr-TR" sz="4400" b="1" u="sng" dirty="0" smtClean="0"/>
              <a:t>DÜŞÜK</a:t>
            </a:r>
            <a:r>
              <a:rPr lang="tr-TR" sz="4400" b="1" dirty="0" smtClean="0"/>
              <a:t> Olan Bireylerin Özellikleri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1851113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680520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Başarısızlık </a:t>
            </a:r>
            <a:r>
              <a:rPr lang="tr-TR" dirty="0"/>
              <a:t>kaygısı nedeniyle görev ve sorumluluk almaktan, yeni deneyimlerden kaçınırlar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Diğer insanların ya da akranlarının </a:t>
            </a:r>
            <a:r>
              <a:rPr lang="tr-TR" dirty="0" smtClean="0"/>
              <a:t>kendileri </a:t>
            </a:r>
            <a:r>
              <a:rPr lang="tr-TR" dirty="0"/>
              <a:t>hakkındaki düşüncelerinden aşırı derecede etkilenirler</a:t>
            </a:r>
            <a:r>
              <a:rPr lang="tr-TR" dirty="0" smtClean="0"/>
              <a:t>.</a:t>
            </a:r>
          </a:p>
          <a:p>
            <a:pPr lvl="0"/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kötümser ve </a:t>
            </a:r>
            <a:r>
              <a:rPr lang="tr-TR" dirty="0" smtClean="0"/>
              <a:t>alaycılardır</a:t>
            </a:r>
            <a:r>
              <a:rPr lang="tr-TR" dirty="0"/>
              <a:t>; insanlara, topluluklara ve kurumlara karşı negatif tutum sergileme </a:t>
            </a:r>
            <a:r>
              <a:rPr lang="tr-TR" dirty="0" smtClean="0"/>
              <a:t>eğilimindedirler. 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/>
              <a:t>Benlik Saygısı </a:t>
            </a:r>
            <a:r>
              <a:rPr lang="tr-TR" sz="4400" b="1" u="sng" dirty="0" smtClean="0"/>
              <a:t>DÜŞÜK</a:t>
            </a:r>
            <a:r>
              <a:rPr lang="tr-TR" sz="4400" b="1" dirty="0" smtClean="0"/>
              <a:t> Olan Bireylerin Özellikleri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390779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Benlik saygısı ruhsal rahatsızlıklarda önemli rol oynar. Benlik saygısı zayıfladıkça psikolojik rahatsızlıklar artar</a:t>
            </a:r>
            <a:r>
              <a:rPr lang="tr-TR" dirty="0" smtClean="0"/>
              <a:t>.</a:t>
            </a:r>
          </a:p>
          <a:p>
            <a:pPr lvl="0"/>
            <a:endParaRPr lang="tr-TR" dirty="0" smtClean="0"/>
          </a:p>
          <a:p>
            <a:r>
              <a:rPr lang="tr-TR" dirty="0"/>
              <a:t>Benlik saygısının yüksek </a:t>
            </a:r>
            <a:r>
              <a:rPr lang="tr-TR" dirty="0" smtClean="0"/>
              <a:t>olması ise </a:t>
            </a:r>
            <a:r>
              <a:rPr lang="tr-TR" dirty="0"/>
              <a:t>yaşamdan alınan doyumu </a:t>
            </a:r>
            <a:r>
              <a:rPr lang="tr-TR" dirty="0" smtClean="0"/>
              <a:t>arttırır, </a:t>
            </a:r>
            <a:r>
              <a:rPr lang="tr-TR" dirty="0"/>
              <a:t>problemlerle başa </a:t>
            </a:r>
            <a:r>
              <a:rPr lang="tr-TR" dirty="0" smtClean="0"/>
              <a:t>çıkmak </a:t>
            </a:r>
            <a:r>
              <a:rPr lang="tr-TR" dirty="0"/>
              <a:t>kolaylaşır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855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Benlik </a:t>
            </a:r>
            <a:r>
              <a:rPr lang="tr-TR" dirty="0"/>
              <a:t>saygısı yaşanan olaylara ya da durumlara göre </a:t>
            </a:r>
            <a:r>
              <a:rPr lang="tr-TR" dirty="0" smtClean="0"/>
              <a:t>bir anda değişiklik </a:t>
            </a:r>
            <a:r>
              <a:rPr lang="tr-TR" dirty="0"/>
              <a:t>göstermez. </a:t>
            </a:r>
            <a:r>
              <a:rPr lang="tr-TR" dirty="0" smtClean="0"/>
              <a:t>Benlik </a:t>
            </a:r>
            <a:r>
              <a:rPr lang="tr-TR" dirty="0"/>
              <a:t>saygımızı bazı yöntemlerle zaman içerisinde yükseltmemiz mümkündür. </a:t>
            </a:r>
          </a:p>
          <a:p>
            <a:endParaRPr lang="tr-TR" dirty="0" smtClean="0"/>
          </a:p>
          <a:p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   </a:t>
            </a:r>
            <a:r>
              <a:rPr lang="tr-TR" b="1" dirty="0" smtClean="0"/>
              <a:t>Her insan </a:t>
            </a:r>
            <a:r>
              <a:rPr lang="tr-TR" b="1" dirty="0"/>
              <a:t>yüksek benlik saygısı kapasitesine </a:t>
            </a:r>
            <a:r>
              <a:rPr lang="tr-TR" b="1" dirty="0" smtClean="0"/>
              <a:t>  sahiptir</a:t>
            </a:r>
            <a:r>
              <a:rPr lang="tr-TR" b="1" dirty="0"/>
              <a:t>.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 marL="0" indent="0">
              <a:buNone/>
            </a:pPr>
            <a:r>
              <a:rPr lang="tr-TR" dirty="0"/>
              <a:t> Ancak </a:t>
            </a:r>
            <a:r>
              <a:rPr lang="tr-TR" dirty="0" smtClean="0"/>
              <a:t>Benlik </a:t>
            </a:r>
            <a:r>
              <a:rPr lang="tr-TR" dirty="0"/>
              <a:t>saygısı kısa sürede yükseltilemez, bunun </a:t>
            </a:r>
            <a:r>
              <a:rPr lang="tr-TR" dirty="0" smtClean="0"/>
              <a:t>için sabırlı olmak ve çaba </a:t>
            </a:r>
            <a:r>
              <a:rPr lang="tr-TR" dirty="0"/>
              <a:t>sarf etmek </a:t>
            </a:r>
            <a:r>
              <a:rPr lang="tr-TR" dirty="0" smtClean="0"/>
              <a:t>gerekir.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60756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298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6000" dirty="0" smtClean="0"/>
              <a:t>Benlik Saygısını Nasıl Yükseltebiliriz ?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00297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tr-TR" b="1" dirty="0" smtClean="0"/>
          </a:p>
          <a:p>
            <a:r>
              <a:rPr lang="tr-TR" b="1" dirty="0" smtClean="0"/>
              <a:t>Kendinizi tanıyın, iyi yanlarınıza odaklanın</a:t>
            </a:r>
          </a:p>
          <a:p>
            <a:endParaRPr lang="tr-TR" b="1" dirty="0" smtClean="0"/>
          </a:p>
          <a:p>
            <a:pPr lvl="0"/>
            <a:r>
              <a:rPr lang="tr-TR" dirty="0" smtClean="0"/>
              <a:t>Kendinizde gördüğünüz fiziksel, ruhsal ve duygusal yönden olumlu özelliklerinizi yazın. </a:t>
            </a:r>
            <a:r>
              <a:rPr lang="tr-TR" dirty="0"/>
              <a:t>S</a:t>
            </a:r>
            <a:r>
              <a:rPr lang="tr-TR" dirty="0" smtClean="0"/>
              <a:t>izi seven yakınlarınızın görüşlerini de bu olumlu özellikler listesine ekleyin. Kendinizde olumlu gördüğünüz özellikleri </a:t>
            </a:r>
            <a:r>
              <a:rPr lang="tr-TR" b="1" u="sng" dirty="0" smtClean="0"/>
              <a:t>takdir edin</a:t>
            </a:r>
            <a:r>
              <a:rPr lang="tr-TR" dirty="0" smtClean="0"/>
              <a:t>. 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Zaman zaman bu listeyi çıkarıp iyi yönlerinizi kendinize hatırlatın.</a:t>
            </a:r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253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tr-TR" b="1" dirty="0"/>
              <a:t>Kendinizi eleştirirken adil olun</a:t>
            </a:r>
          </a:p>
          <a:p>
            <a:endParaRPr lang="tr-TR" dirty="0"/>
          </a:p>
          <a:p>
            <a:r>
              <a:rPr lang="tr-TR" dirty="0"/>
              <a:t>Her şeyde mükemmel olamayacağınıza ve her şeye sahip olmayacağınıza kendinizi inandırın.</a:t>
            </a:r>
            <a:r>
              <a:rPr lang="tr-TR" b="1" dirty="0"/>
              <a:t> </a:t>
            </a:r>
            <a:endParaRPr lang="tr-TR" dirty="0"/>
          </a:p>
          <a:p>
            <a:r>
              <a:rPr lang="tr-TR" dirty="0"/>
              <a:t>Kendinize karşı acımasız, eleştiri ve yargılarda bulunmayın.</a:t>
            </a:r>
            <a:r>
              <a:rPr lang="tr-TR" b="1" dirty="0"/>
              <a:t> </a:t>
            </a:r>
            <a:endParaRPr lang="tr-TR" b="1" dirty="0" smtClean="0"/>
          </a:p>
          <a:p>
            <a:r>
              <a:rPr lang="tr-TR" b="1" dirty="0" smtClean="0"/>
              <a:t>Kendinize karşı şefkatli olun.</a:t>
            </a:r>
            <a:endParaRPr lang="tr-TR" b="1" dirty="0"/>
          </a:p>
          <a:p>
            <a:r>
              <a:rPr lang="tr-TR" dirty="0"/>
              <a:t>Sözcükler güçlüdür. Kendinizle ve başkalarıyla konuşurken olumlu kelimeler seçin.</a:t>
            </a:r>
          </a:p>
        </p:txBody>
      </p:sp>
    </p:spTree>
    <p:extLst>
      <p:ext uri="{BB962C8B-B14F-4D97-AF65-F5344CB8AC3E}">
        <p14:creationId xmlns:p14="http://schemas.microsoft.com/office/powerpoint/2010/main" val="2527697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Affedici Olun</a:t>
            </a:r>
          </a:p>
          <a:p>
            <a:endParaRPr lang="tr-TR" dirty="0"/>
          </a:p>
          <a:p>
            <a:r>
              <a:rPr lang="tr-TR" dirty="0" smtClean="0"/>
              <a:t>Gücünüzü  geçmişte yaşadığımız olayları, yaptığınız hataları düşünerek boşa </a:t>
            </a:r>
            <a:r>
              <a:rPr lang="tr-TR" dirty="0"/>
              <a:t>harcamayın.</a:t>
            </a:r>
          </a:p>
          <a:p>
            <a:r>
              <a:rPr lang="tr-TR" dirty="0" smtClean="0"/>
              <a:t>Geçmiş </a:t>
            </a:r>
            <a:r>
              <a:rPr lang="tr-TR" dirty="0"/>
              <a:t>hayal kırıklıklarına ya da başarısızlıklarınıza gülebilmeyi öğrenin</a:t>
            </a:r>
            <a:r>
              <a:rPr lang="tr-TR" dirty="0" smtClean="0"/>
              <a:t>.</a:t>
            </a:r>
          </a:p>
          <a:p>
            <a:r>
              <a:rPr lang="tr-TR" dirty="0"/>
              <a:t>Geçmişi değiştiremezsiniz ama size hissettirdiklerini değiştirebilirsiniz.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614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lnSpcReduction="10000"/>
          </a:bodyPr>
          <a:lstStyle/>
          <a:p>
            <a:pPr algn="r"/>
            <a:r>
              <a:rPr lang="tr-TR" dirty="0" smtClean="0"/>
              <a:t>Benlik Nedir?</a:t>
            </a:r>
          </a:p>
          <a:p>
            <a:pPr algn="r"/>
            <a:endParaRPr lang="tr-TR" dirty="0" smtClean="0"/>
          </a:p>
          <a:p>
            <a:pPr algn="r"/>
            <a:r>
              <a:rPr lang="tr-TR" dirty="0" smtClean="0"/>
              <a:t>Benlik Saygısı Nedir?</a:t>
            </a:r>
          </a:p>
          <a:p>
            <a:pPr algn="r"/>
            <a:endParaRPr lang="tr-TR" dirty="0" smtClean="0"/>
          </a:p>
          <a:p>
            <a:pPr algn="r"/>
            <a:r>
              <a:rPr lang="tr-TR" dirty="0" smtClean="0"/>
              <a:t>Yüksek Benlik Saygısına Sahip Bireylerin Özellikleri Nelerdir?</a:t>
            </a:r>
          </a:p>
          <a:p>
            <a:pPr algn="r"/>
            <a:endParaRPr lang="tr-TR" dirty="0" smtClean="0"/>
          </a:p>
          <a:p>
            <a:pPr algn="r"/>
            <a:r>
              <a:rPr lang="tr-TR" dirty="0" smtClean="0"/>
              <a:t>Düşük </a:t>
            </a:r>
            <a:r>
              <a:rPr lang="tr-TR" dirty="0"/>
              <a:t>Benlik Saygısına Sahip Bireylerin Özellikleri Nelerdir</a:t>
            </a:r>
            <a:r>
              <a:rPr lang="tr-TR" dirty="0" smtClean="0"/>
              <a:t>?</a:t>
            </a:r>
          </a:p>
          <a:p>
            <a:pPr algn="r"/>
            <a:endParaRPr lang="tr-TR" dirty="0"/>
          </a:p>
          <a:p>
            <a:pPr algn="r"/>
            <a:r>
              <a:rPr lang="tr-TR" dirty="0" smtClean="0"/>
              <a:t>Benlik Saygısını Nasıl Yükseltebiliriz?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u="sng" dirty="0" smtClean="0"/>
              <a:t>Neler Konuşacağız?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3141317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Başarılarınıza odaklanın</a:t>
            </a:r>
          </a:p>
          <a:p>
            <a:endParaRPr lang="tr-TR" b="1" dirty="0" smtClean="0"/>
          </a:p>
          <a:p>
            <a:r>
              <a:rPr lang="tr-TR" dirty="0" smtClean="0"/>
              <a:t>Daha önce başardığınız şeyleri küçük-büyük, önemli-önemsiz diye sınırlamadan yazın. Başarabildiklerinizle gurur duyun ve bunun için kendinizi ödüllendirin.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6429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459840"/>
          </a:xfrm>
        </p:spPr>
        <p:txBody>
          <a:bodyPr/>
          <a:lstStyle/>
          <a:p>
            <a:r>
              <a:rPr lang="tr-TR" b="1" dirty="0"/>
              <a:t>Kendinizi başkalarıyla kıyaslamayın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smtClean="0"/>
              <a:t>Her bireyin gelişimi, ilgi ve yetenekleri, sosyal ortamı farklıdır. Ama herkesin iyi olabileceği bir alan vardır. Bunu bulup geliştirmek için çabalayın.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8432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Sizi iyi hissettiren insanlarla vakit geçirin</a:t>
            </a:r>
          </a:p>
          <a:p>
            <a:endParaRPr lang="tr-TR" dirty="0"/>
          </a:p>
          <a:p>
            <a:r>
              <a:rPr lang="tr-TR" dirty="0" smtClean="0"/>
              <a:t>Çevrenizde sizi sürekli eleştiren, enerjinizi sömüren, sizi olumsuz duygu ve düşünlere iten insanlardan uzak durun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Size </a:t>
            </a:r>
            <a:r>
              <a:rPr lang="tr-TR" dirty="0"/>
              <a:t>iyi </a:t>
            </a:r>
            <a:r>
              <a:rPr lang="tr-TR" dirty="0" smtClean="0"/>
              <a:t>gelen, konuşmaya </a:t>
            </a:r>
            <a:r>
              <a:rPr lang="tr-TR" dirty="0"/>
              <a:t>ihtiyacınız olduğunda sizi </a:t>
            </a:r>
            <a:r>
              <a:rPr lang="tr-TR" dirty="0" smtClean="0"/>
              <a:t>dinleyen ,güvendiğiniz kişilerle vakit geçirin.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820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Başkalarına </a:t>
            </a:r>
            <a:r>
              <a:rPr lang="tr-TR" b="1" dirty="0"/>
              <a:t>yardım </a:t>
            </a:r>
            <a:r>
              <a:rPr lang="tr-TR" b="1" dirty="0" smtClean="0"/>
              <a:t>edin</a:t>
            </a:r>
          </a:p>
          <a:p>
            <a:endParaRPr lang="tr-TR" dirty="0"/>
          </a:p>
          <a:p>
            <a:r>
              <a:rPr lang="tr-TR" dirty="0" smtClean="0"/>
              <a:t>Çünkü başkaları için iyi bir şeyler yapmak, onların ihtiyaç duyduğu konuda yardımcı olmak kendinizi daha değerli hissetmenizi sağlar.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5688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Kendinize ulaşılabilir hedefler koyun</a:t>
            </a:r>
          </a:p>
          <a:p>
            <a:endParaRPr lang="tr-TR" dirty="0"/>
          </a:p>
          <a:p>
            <a:r>
              <a:rPr lang="tr-TR" dirty="0" smtClean="0"/>
              <a:t>Başarı özgüveni </a:t>
            </a:r>
            <a:r>
              <a:rPr lang="tr-TR" dirty="0"/>
              <a:t>arttırmanın en hızlı </a:t>
            </a:r>
            <a:r>
              <a:rPr lang="tr-TR" dirty="0" smtClean="0"/>
              <a:t>yoludur.</a:t>
            </a:r>
          </a:p>
          <a:p>
            <a:endParaRPr lang="tr-TR" dirty="0"/>
          </a:p>
          <a:p>
            <a:r>
              <a:rPr lang="tr-TR" dirty="0" smtClean="0"/>
              <a:t>Kendinize </a:t>
            </a:r>
            <a:r>
              <a:rPr lang="tr-TR" dirty="0"/>
              <a:t>gerçekçi hedefler koyun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Başarıyı </a:t>
            </a:r>
            <a:r>
              <a:rPr lang="tr-TR" dirty="0"/>
              <a:t>hayal edin </a:t>
            </a:r>
            <a:endParaRPr lang="tr-TR" dirty="0" smtClean="0"/>
          </a:p>
          <a:p>
            <a:endParaRPr lang="tr-TR" dirty="0"/>
          </a:p>
          <a:p>
            <a:pPr lvl="0"/>
            <a:r>
              <a:rPr lang="tr-TR" dirty="0" smtClean="0"/>
              <a:t>Kazanacağınız </a:t>
            </a:r>
            <a:r>
              <a:rPr lang="tr-TR" dirty="0"/>
              <a:t>konusunda kendinize güvenin.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9488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Sağlıklı yaşamaya özen gösterin</a:t>
            </a:r>
          </a:p>
          <a:p>
            <a:endParaRPr lang="tr-TR" b="1" dirty="0" smtClean="0"/>
          </a:p>
          <a:p>
            <a:r>
              <a:rPr lang="tr-TR" dirty="0" smtClean="0"/>
              <a:t>Sağlıklı beslenmeye dikkat edin ve egzersiz yapın. </a:t>
            </a:r>
            <a:r>
              <a:rPr lang="tr-TR" dirty="0"/>
              <a:t> </a:t>
            </a:r>
            <a:r>
              <a:rPr lang="tr-TR" dirty="0" smtClean="0"/>
              <a:t>Sağlıklı yaşam fiziksel ve ruhsal gücünüzü artırır.</a:t>
            </a:r>
          </a:p>
          <a:p>
            <a:r>
              <a:rPr lang="tr-TR" dirty="0" smtClean="0"/>
              <a:t>Yetersiz uyku olumsuz ruh haline neden olur. Zamanla bu durumun benlik saygısına da olumsuz etkileri olur.</a:t>
            </a:r>
          </a:p>
          <a:p>
            <a:endParaRPr lang="tr-TR" dirty="0" smtClean="0"/>
          </a:p>
          <a:p>
            <a:r>
              <a:rPr lang="tr-TR" dirty="0" smtClean="0"/>
              <a:t>Araştırmalar düşük benlik saygısının sağlığı olumsuz etkilediğini, sağlıklı yaşamanın ise benlik saygısını artırdığını ortaya koymuştur.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541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Hareket edin</a:t>
            </a:r>
          </a:p>
          <a:p>
            <a:endParaRPr lang="tr-TR" dirty="0"/>
          </a:p>
          <a:p>
            <a:r>
              <a:rPr lang="tr-TR" dirty="0" smtClean="0"/>
              <a:t>Korkularınızın  ve kaygılarınızın sizi engellemesine  izin vermeyin. Harekete </a:t>
            </a:r>
            <a:r>
              <a:rPr lang="tr-TR" dirty="0"/>
              <a:t>geçtiğinizde, sonucu ne olursa olsun, kendinizi daha iyi hissedeceksiniz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444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tr-TR" sz="4800" b="1" dirty="0" smtClean="0">
                <a:latin typeface="Gabriola" pitchFamily="82" charset="0"/>
              </a:rPr>
              <a:t>Kendinizi Sevin</a:t>
            </a:r>
          </a:p>
          <a:p>
            <a:pPr marL="109728" indent="0" algn="ctr">
              <a:buNone/>
            </a:pPr>
            <a:r>
              <a:rPr lang="tr-TR" sz="4800" b="1" dirty="0" smtClean="0">
                <a:latin typeface="Gabriola" pitchFamily="82" charset="0"/>
              </a:rPr>
              <a:t>Kendinize Saygı Duyun</a:t>
            </a:r>
          </a:p>
          <a:p>
            <a:pPr marL="109728" indent="0" algn="ctr">
              <a:buNone/>
            </a:pPr>
            <a:r>
              <a:rPr lang="tr-TR" sz="4800" b="1" dirty="0" smtClean="0">
                <a:latin typeface="Gabriola" pitchFamily="82" charset="0"/>
              </a:rPr>
              <a:t>Kendinize Değer Verin</a:t>
            </a:r>
          </a:p>
          <a:p>
            <a:pPr marL="109728" indent="0" algn="ctr">
              <a:buNone/>
            </a:pPr>
            <a:r>
              <a:rPr lang="tr-TR" sz="4800" b="1" dirty="0" smtClean="0">
                <a:latin typeface="Gabriola" pitchFamily="82" charset="0"/>
              </a:rPr>
              <a:t>Kendinizi Önemseyin</a:t>
            </a:r>
          </a:p>
          <a:p>
            <a:endParaRPr lang="tr-TR" sz="4800" dirty="0">
              <a:latin typeface="Gabriola" pitchFamily="82" charset="0"/>
            </a:endParaRPr>
          </a:p>
          <a:p>
            <a:pPr marL="109728" indent="0" algn="ctr">
              <a:buNone/>
            </a:pPr>
            <a:r>
              <a:rPr lang="tr-TR" sz="4800" dirty="0" smtClean="0">
                <a:latin typeface="Gabriola" pitchFamily="82" charset="0"/>
              </a:rPr>
              <a:t>Siz insan olarak </a:t>
            </a:r>
            <a:r>
              <a:rPr lang="tr-TR" sz="4800" b="1" dirty="0" smtClean="0">
                <a:latin typeface="Gabriola" pitchFamily="82" charset="0"/>
              </a:rPr>
              <a:t>DEĞERLİSİNİZ</a:t>
            </a:r>
          </a:p>
        </p:txBody>
      </p:sp>
    </p:spTree>
    <p:extLst>
      <p:ext uri="{BB962C8B-B14F-4D97-AF65-F5344CB8AC3E}">
        <p14:creationId xmlns:p14="http://schemas.microsoft.com/office/powerpoint/2010/main" val="3081465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8800" dirty="0" smtClean="0"/>
              <a:t>TEŞEKKÜRLER</a:t>
            </a:r>
            <a:endParaRPr lang="tr-TR" sz="8800" dirty="0"/>
          </a:p>
        </p:txBody>
      </p:sp>
      <p:sp>
        <p:nvSpPr>
          <p:cNvPr id="4" name="Alt Başlık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43427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tr-TR" dirty="0" smtClean="0"/>
              <a:t>SİVAS REHBERLİK VE ARAŞTIRMA MERKEZİ</a:t>
            </a:r>
          </a:p>
          <a:p>
            <a:pPr marL="109728" indent="0" algn="ctr">
              <a:buNone/>
            </a:pPr>
            <a:r>
              <a:rPr lang="tr-TR" dirty="0" smtClean="0"/>
              <a:t>DOKÜMAN HAZIRLAMA KOMİSYONU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21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730419"/>
          </a:xfrm>
        </p:spPr>
        <p:txBody>
          <a:bodyPr/>
          <a:lstStyle/>
          <a:p>
            <a:r>
              <a:rPr lang="tr-TR" dirty="0" smtClean="0"/>
              <a:t>Benlik</a:t>
            </a:r>
            <a:r>
              <a:rPr lang="tr-TR" dirty="0"/>
              <a:t>, bireyin kendi kişiliğine ait sahip olduğu fikir, kendini değerlendirme şekli, yani kendisini nasıl tanıdığı, nasıl gördüğüdür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Benlik, </a:t>
            </a:r>
            <a:r>
              <a:rPr lang="tr-TR" dirty="0"/>
              <a:t>kişinin kendisi hakkındaki görüşlerinin tamamıdır.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7200" b="1" dirty="0" smtClean="0"/>
              <a:t>BENLİK</a:t>
            </a:r>
            <a:endParaRPr lang="tr-TR" sz="7200" b="1" dirty="0"/>
          </a:p>
        </p:txBody>
      </p:sp>
    </p:spTree>
    <p:extLst>
      <p:ext uri="{BB962C8B-B14F-4D97-AF65-F5344CB8AC3E}">
        <p14:creationId xmlns:p14="http://schemas.microsoft.com/office/powerpoint/2010/main" val="233916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b="1" i="1" dirty="0" smtClean="0"/>
              <a:t>Örneğin;</a:t>
            </a:r>
          </a:p>
          <a:p>
            <a:pPr lvl="0"/>
            <a:endParaRPr lang="tr-TR" b="1" u="sng" dirty="0"/>
          </a:p>
          <a:p>
            <a:pPr lvl="0"/>
            <a:r>
              <a:rPr lang="tr-TR" b="1" u="sng" dirty="0" smtClean="0"/>
              <a:t>Ben kimim, Ben Neyim?</a:t>
            </a:r>
          </a:p>
          <a:p>
            <a:pPr marL="0" lvl="0" indent="0">
              <a:buNone/>
            </a:pPr>
            <a:r>
              <a:rPr lang="tr-TR" dirty="0"/>
              <a:t>	</a:t>
            </a:r>
            <a:r>
              <a:rPr lang="tr-TR" dirty="0" smtClean="0"/>
              <a:t>İyimser, kırıcı, yakışıklı, </a:t>
            </a:r>
            <a:r>
              <a:rPr lang="tr-TR" dirty="0"/>
              <a:t>güzel, </a:t>
            </a:r>
            <a:r>
              <a:rPr lang="tr-TR" dirty="0" smtClean="0"/>
              <a:t>çirkin, yetenekli, affedici, beceriksiz, </a:t>
            </a:r>
            <a:r>
              <a:rPr lang="tr-TR" dirty="0"/>
              <a:t>sıkıcı, </a:t>
            </a:r>
            <a:r>
              <a:rPr lang="tr-TR" dirty="0" smtClean="0"/>
              <a:t>neşeli…</a:t>
            </a:r>
            <a:endParaRPr lang="tr-TR" dirty="0"/>
          </a:p>
          <a:p>
            <a:pPr lvl="0"/>
            <a:endParaRPr lang="tr-TR" b="1" u="sng" dirty="0" smtClean="0"/>
          </a:p>
          <a:p>
            <a:pPr lvl="0"/>
            <a:r>
              <a:rPr lang="tr-TR" b="1" u="sng" dirty="0" smtClean="0"/>
              <a:t>Neler </a:t>
            </a:r>
            <a:r>
              <a:rPr lang="tr-TR" b="1" u="sng" dirty="0"/>
              <a:t>yapabilirim? </a:t>
            </a:r>
            <a:endParaRPr lang="tr-TR" b="1" u="sng" dirty="0" smtClean="0"/>
          </a:p>
          <a:p>
            <a:pPr marL="0" lvl="0" indent="0">
              <a:buNone/>
            </a:pPr>
            <a:r>
              <a:rPr lang="tr-TR" dirty="0"/>
              <a:t>	İ</a:t>
            </a:r>
            <a:r>
              <a:rPr lang="tr-TR" dirty="0" smtClean="0"/>
              <a:t>yi koşabilirim, güzel resim yaparım, yardımseverim, yalandan uzak dururum, iyi bir gözlemciyim, kalp kırmamaya özen gösteririm, çok çalışırım…</a:t>
            </a:r>
          </a:p>
          <a:p>
            <a:pPr marL="0" lvl="0" indent="0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/>
              <a:t> </a:t>
            </a:r>
            <a:r>
              <a:rPr lang="tr-TR" dirty="0" smtClean="0"/>
              <a:t>… gibi sorulara verdiğimiz yanıtlar gerçek benliğimizdir.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55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949899"/>
          </a:xfrm>
        </p:spPr>
        <p:txBody>
          <a:bodyPr/>
          <a:lstStyle/>
          <a:p>
            <a:r>
              <a:rPr lang="tr-TR" dirty="0"/>
              <a:t>Benlik </a:t>
            </a:r>
            <a:r>
              <a:rPr lang="tr-TR" dirty="0" smtClean="0"/>
              <a:t>Saygısı bireyin, </a:t>
            </a:r>
            <a:r>
              <a:rPr lang="tr-TR" dirty="0"/>
              <a:t>kendinden genel olarak hoşnut </a:t>
            </a:r>
            <a:r>
              <a:rPr lang="tr-TR" dirty="0" smtClean="0"/>
              <a:t>olması ve kendini </a:t>
            </a:r>
            <a:r>
              <a:rPr lang="tr-TR" dirty="0"/>
              <a:t>kabul etmesidir 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Bireyin kendini yeterli</a:t>
            </a:r>
            <a:r>
              <a:rPr lang="tr-TR" dirty="0"/>
              <a:t>, önemli, </a:t>
            </a:r>
            <a:r>
              <a:rPr lang="tr-TR" dirty="0" smtClean="0"/>
              <a:t>başarılı, sevilmeye </a:t>
            </a:r>
            <a:r>
              <a:rPr lang="tr-TR" dirty="0"/>
              <a:t>ve beğenilmeye </a:t>
            </a:r>
            <a:r>
              <a:rPr lang="tr-TR" dirty="0" smtClean="0"/>
              <a:t>layık görme,</a:t>
            </a:r>
            <a:r>
              <a:rPr lang="tr-TR" dirty="0"/>
              <a:t> kendinden </a:t>
            </a:r>
            <a:r>
              <a:rPr lang="tr-TR" dirty="0" smtClean="0"/>
              <a:t>memnun </a:t>
            </a:r>
            <a:r>
              <a:rPr lang="tr-TR" dirty="0"/>
              <a:t>olma</a:t>
            </a:r>
            <a:r>
              <a:rPr lang="tr-TR" dirty="0" smtClean="0"/>
              <a:t> gibi </a:t>
            </a:r>
            <a:r>
              <a:rPr lang="tr-TR" dirty="0"/>
              <a:t>inançlarını ve kendisine ilişkin tutumlarını </a:t>
            </a:r>
            <a:r>
              <a:rPr lang="tr-TR" dirty="0" smtClean="0"/>
              <a:t>tanımlar.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7200" b="1" dirty="0" smtClean="0"/>
              <a:t>BENLİK SAYGISI</a:t>
            </a:r>
            <a:endParaRPr lang="tr-TR" sz="7200" b="1" dirty="0"/>
          </a:p>
        </p:txBody>
      </p:sp>
    </p:spTree>
    <p:extLst>
      <p:ext uri="{BB962C8B-B14F-4D97-AF65-F5344CB8AC3E}">
        <p14:creationId xmlns:p14="http://schemas.microsoft.com/office/powerpoint/2010/main" val="12648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/>
          <a:lstStyle/>
          <a:p>
            <a:r>
              <a:rPr lang="tr-TR" dirty="0"/>
              <a:t>Yani benlik kişinin </a:t>
            </a:r>
            <a:r>
              <a:rPr lang="tr-TR" dirty="0" smtClean="0"/>
              <a:t>kendini tarafsız </a:t>
            </a:r>
            <a:r>
              <a:rPr lang="tr-TR" dirty="0"/>
              <a:t>bir şekilde tanımlaması ve algılaması iken benlik saygısı bu algıya </a:t>
            </a:r>
            <a:r>
              <a:rPr lang="tr-TR" b="1" u="sng" dirty="0"/>
              <a:t>duyguların</a:t>
            </a:r>
            <a:r>
              <a:rPr lang="tr-TR" dirty="0"/>
              <a:t> da dahil </a:t>
            </a:r>
            <a:r>
              <a:rPr lang="tr-TR" dirty="0" smtClean="0"/>
              <a:t>olmasıdır.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7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Benlik </a:t>
            </a:r>
            <a:r>
              <a:rPr lang="tr-TR" dirty="0"/>
              <a:t>saygısı bireylerin mutlu </a:t>
            </a:r>
            <a:r>
              <a:rPr lang="tr-TR" dirty="0" smtClean="0"/>
              <a:t>bir </a:t>
            </a:r>
            <a:r>
              <a:rPr lang="tr-TR" dirty="0"/>
              <a:t>yaşam </a:t>
            </a:r>
            <a:r>
              <a:rPr lang="tr-TR" dirty="0" smtClean="0"/>
              <a:t>sürmesi için önemli bir yere sahiptir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Bireyin </a:t>
            </a:r>
            <a:r>
              <a:rPr lang="tr-TR" dirty="0"/>
              <a:t>kendini değerlendirirken olumlu bir tutum sergilemesi yüksek benlik saygısının </a:t>
            </a:r>
            <a:r>
              <a:rPr lang="tr-TR" dirty="0" smtClean="0"/>
              <a:t>göstergesi, olumsuz </a:t>
            </a:r>
            <a:r>
              <a:rPr lang="tr-TR" dirty="0"/>
              <a:t>bir tutum sergilemesi </a:t>
            </a:r>
            <a:r>
              <a:rPr lang="tr-TR" dirty="0" smtClean="0"/>
              <a:t>ise düşük </a:t>
            </a:r>
            <a:r>
              <a:rPr lang="tr-TR" dirty="0"/>
              <a:t>benlik saygısının bir göstergesidir.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27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r>
              <a:rPr lang="tr-TR" dirty="0" smtClean="0"/>
              <a:t>Kendilerini </a:t>
            </a:r>
            <a:r>
              <a:rPr lang="tr-TR" dirty="0"/>
              <a:t>sevilmeye ve saygı duyulmaya değer </a:t>
            </a:r>
            <a:r>
              <a:rPr lang="tr-TR" dirty="0" smtClean="0"/>
              <a:t>görürler.</a:t>
            </a:r>
          </a:p>
          <a:p>
            <a:endParaRPr lang="tr-TR" dirty="0" smtClean="0"/>
          </a:p>
          <a:p>
            <a:r>
              <a:rPr lang="tr-TR" dirty="0" smtClean="0"/>
              <a:t>Kendine ve diğer insanlara karşı iyimserdirler.</a:t>
            </a:r>
          </a:p>
          <a:p>
            <a:endParaRPr lang="tr-TR" dirty="0" smtClean="0"/>
          </a:p>
          <a:p>
            <a:r>
              <a:rPr lang="tr-TR" dirty="0" smtClean="0"/>
              <a:t>Karşılaştığı zorluklarda kaçmak yerine  mücadele etmeyi seçer, risk almaktan ve rekabete girmekten kaçınmazlar.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/>
              <a:t>Benlik Saygısı </a:t>
            </a:r>
            <a:r>
              <a:rPr lang="tr-TR" sz="4400" b="1" u="sng" dirty="0" smtClean="0"/>
              <a:t>YÜKSEK</a:t>
            </a:r>
            <a:r>
              <a:rPr lang="tr-TR" sz="4400" b="1" dirty="0" smtClean="0"/>
              <a:t> Olan Bireylerin Özellikleri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3265854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730419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Fiziksel görünümlerinden genel olarak </a:t>
            </a:r>
            <a:r>
              <a:rPr lang="tr-TR" dirty="0"/>
              <a:t>şikayetçi </a:t>
            </a:r>
            <a:r>
              <a:rPr lang="tr-TR" dirty="0" smtClean="0"/>
              <a:t>değillerdir</a:t>
            </a:r>
            <a:r>
              <a:rPr lang="tr-TR" dirty="0"/>
              <a:t>.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Akademik başarı, yetenekler, </a:t>
            </a:r>
            <a:r>
              <a:rPr lang="tr-TR" dirty="0"/>
              <a:t>akran ilişkileri gibi </a:t>
            </a:r>
            <a:r>
              <a:rPr lang="tr-TR" dirty="0" smtClean="0"/>
              <a:t>konularda herkesin </a:t>
            </a:r>
            <a:r>
              <a:rPr lang="tr-TR" dirty="0"/>
              <a:t>farklı olabileceğini kolaylıkla kabul ederler.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/>
              <a:t>Benlik Saygısı </a:t>
            </a:r>
            <a:r>
              <a:rPr lang="tr-TR" sz="4400" b="1" u="sng" dirty="0" smtClean="0"/>
              <a:t>YÜKSEK</a:t>
            </a:r>
            <a:r>
              <a:rPr lang="tr-TR" sz="4400" b="1" dirty="0" smtClean="0"/>
              <a:t> Olan Bireylerin Özellikleri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2313485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633</TotalTime>
  <Words>798</Words>
  <Application>Microsoft Office PowerPoint</Application>
  <PresentationFormat>Ekran Gösterisi (4:3)</PresentationFormat>
  <Paragraphs>132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Kalabalık</vt:lpstr>
      <vt:lpstr>BENLİK SAYGISI</vt:lpstr>
      <vt:lpstr>Neler Konuşacağız?</vt:lpstr>
      <vt:lpstr>BENLİK</vt:lpstr>
      <vt:lpstr>PowerPoint Sunusu</vt:lpstr>
      <vt:lpstr>BENLİK SAYGISI</vt:lpstr>
      <vt:lpstr>PowerPoint Sunusu</vt:lpstr>
      <vt:lpstr>PowerPoint Sunusu</vt:lpstr>
      <vt:lpstr>Benlik Saygısı YÜKSEK Olan Bireylerin Özellikleri</vt:lpstr>
      <vt:lpstr>Benlik Saygısı YÜKSEK Olan Bireylerin Özellikleri</vt:lpstr>
      <vt:lpstr>Benlik Saygısı YÜKSEK Olan Bireylerin Özellikleri</vt:lpstr>
      <vt:lpstr>Benlik Saygısı DÜŞÜK Olan Bireylerin Özellikleri</vt:lpstr>
      <vt:lpstr>Benlik Saygısı DÜŞÜK Olan Bireylerin Özellikleri</vt:lpstr>
      <vt:lpstr>Benlik Saygısı DÜŞÜK Olan Bireylerin Özellikleri</vt:lpstr>
      <vt:lpstr>PowerPoint Sunusu</vt:lpstr>
      <vt:lpstr>PowerPoint Sunusu</vt:lpstr>
      <vt:lpstr>Benlik Saygısını Nasıl Yükseltebiliriz 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TEŞEKKÜRLER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BENLİK SAYGISI</dc:title>
  <dc:creator>Esra ALSANCAK</dc:creator>
  <cp:lastModifiedBy>rehberlik</cp:lastModifiedBy>
  <cp:revision>47</cp:revision>
  <dcterms:created xsi:type="dcterms:W3CDTF">2021-10-04T13:24:35Z</dcterms:created>
  <dcterms:modified xsi:type="dcterms:W3CDTF">2021-10-18T07:36:43Z</dcterms:modified>
</cp:coreProperties>
</file>