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9" r:id="rId2"/>
  </p:sldMasterIdLst>
  <p:notesMasterIdLst>
    <p:notesMasterId r:id="rId29"/>
  </p:notesMasterIdLst>
  <p:handoutMasterIdLst>
    <p:handoutMasterId r:id="rId30"/>
  </p:handoutMasterIdLst>
  <p:sldIdLst>
    <p:sldId id="257" r:id="rId3"/>
    <p:sldId id="297" r:id="rId4"/>
    <p:sldId id="282" r:id="rId5"/>
    <p:sldId id="284" r:id="rId6"/>
    <p:sldId id="283" r:id="rId7"/>
    <p:sldId id="272" r:id="rId8"/>
    <p:sldId id="273" r:id="rId9"/>
    <p:sldId id="274" r:id="rId10"/>
    <p:sldId id="279" r:id="rId11"/>
    <p:sldId id="275" r:id="rId12"/>
    <p:sldId id="286" r:id="rId13"/>
    <p:sldId id="290" r:id="rId14"/>
    <p:sldId id="292" r:id="rId15"/>
    <p:sldId id="287" r:id="rId16"/>
    <p:sldId id="293" r:id="rId17"/>
    <p:sldId id="294" r:id="rId18"/>
    <p:sldId id="295" r:id="rId19"/>
    <p:sldId id="291" r:id="rId20"/>
    <p:sldId id="280" r:id="rId21"/>
    <p:sldId id="278" r:id="rId22"/>
    <p:sldId id="277" r:id="rId23"/>
    <p:sldId id="276" r:id="rId24"/>
    <p:sldId id="288" r:id="rId25"/>
    <p:sldId id="289" r:id="rId26"/>
    <p:sldId id="281" r:id="rId27"/>
    <p:sldId id="29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Yazar" initials="Y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9933"/>
    <a:srgbClr val="CC0000"/>
    <a:srgbClr val="AE027D"/>
    <a:srgbClr val="A88608"/>
    <a:srgbClr val="218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3" autoAdjust="0"/>
    <p:restoredTop sz="88256" autoAdjust="0"/>
  </p:normalViewPr>
  <p:slideViewPr>
    <p:cSldViewPr snapToGrid="0">
      <p:cViewPr>
        <p:scale>
          <a:sx n="71" d="100"/>
          <a:sy n="71" d="100"/>
        </p:scale>
        <p:origin x="210" y="-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140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5BA1-980A-4507-BE5A-5C1E7C2FFD8F}" type="datetimeFigureOut">
              <a:rPr lang="tr-TR" smtClean="0"/>
              <a:pPr/>
              <a:t>18.10.2021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3411-58E2-43FD-AE1D-AD77DFF8CB20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416D-7FED-43BC-AA7C-D92DBA01ED64}" type="datetimeFigureOut">
              <a:rPr lang="tr-TR" smtClean="0"/>
              <a:pPr/>
              <a:t>18.10.2021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C57A8-AE18-4654-B6AF-04B3577165B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Öğretmen, güçlü yanlarım, sevdiklerim ve geliştirmem gereken özelliklerle ilgili somut örnekler vererek, çocukların da kendi örneklerini vermesine zemin oluşturur. Kendimizi tanımanın gelecek planlarımız üzerindeki etkisi konusunda bilgi verilir.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DC57A8-AE18-4654-B6AF-04B3577165BE}" type="slidenum">
              <a:rPr lang="tr-TR" smtClean="0"/>
              <a:pPr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2322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tr-TR" smtClean="0"/>
              <a:pPr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7693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DC57A8-AE18-4654-B6AF-04B3577165BE}" type="slidenum">
              <a:rPr lang="tr-TR" smtClean="0"/>
              <a:pPr/>
              <a:t>22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2857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Öğrencilere örnekler konusunda destek olunmalı, gerekirse öğretmen ders başarısı, okul başarısı, yeni bir beceri öğrenmek gibi konularda somut örnekler vererek konuyu pekiştirmelidir.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DC57A8-AE18-4654-B6AF-04B3577165BE}" type="slidenum">
              <a:rPr lang="tr-TR" smtClean="0"/>
              <a:pPr/>
              <a:t>25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070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E110D-A433-481F-880F-19B3AE62ACF8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BA6B-A98B-4B76-8587-6A7686771013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tr-TR" smtClean="0"/>
              <a:pPr/>
              <a:t>18.10.2021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tr-TR" smtClean="0"/>
              <a:pPr/>
              <a:t>18.10.2021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tr-TR" smtClean="0"/>
              <a:pPr/>
              <a:t>18.10.2021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E110D-A433-481F-880F-19B3AE62ACF8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BA6B-A98B-4B76-8587-6A7686771013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tr-TR" smtClean="0"/>
              <a:pPr/>
              <a:t>18.10.2021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tr-TR" smtClean="0"/>
              <a:pPr/>
              <a:t>18.10.2021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tr-TR" smtClean="0"/>
              <a:pPr/>
              <a:t>18.10.2021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tr-TR" smtClean="0"/>
              <a:pPr/>
              <a:t>18.10.2021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tr-TR" smtClean="0"/>
              <a:pPr/>
              <a:t>18.10.2021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tr-TR" smtClean="0"/>
              <a:pPr/>
              <a:t>18.10.2021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022B156B-59AE-415F-B24B-8756D48BB97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F99945-0A15-4715-AB6C-F5E56CF20F70}" type="datetimeFigureOut">
              <a:rPr lang="tr-TR" smtClean="0"/>
              <a:pPr/>
              <a:t>18.10.2021</a:t>
            </a:fld>
            <a:endParaRPr lang="tr-TR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2B156B-59AE-415F-B24B-8756D48BB977}" type="slidenum">
              <a:rPr lang="tr-TR" smtClean="0"/>
              <a:pPr/>
              <a:t>‹#›</a:t>
            </a:fld>
            <a:endParaRPr lang="tr-TR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070813" y="1157699"/>
            <a:ext cx="10075183" cy="1639290"/>
          </a:xfrm>
        </p:spPr>
        <p:txBody>
          <a:bodyPr>
            <a:normAutofit fontScale="90000"/>
          </a:bodyPr>
          <a:lstStyle/>
          <a:p>
            <a:pPr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tr-TR" sz="8800" b="0" i="0" dirty="0">
                <a:solidFill>
                  <a:srgbClr val="0000CC"/>
                </a:solidFill>
                <a:latin typeface="Arial Black" pitchFamily="34" charset="0"/>
              </a:rPr>
              <a:t>GELECEĞİ PLANLAMA</a:t>
            </a:r>
          </a:p>
        </p:txBody>
      </p:sp>
      <p:pic>
        <p:nvPicPr>
          <p:cNvPr id="1026" name="Picture 2" descr="C:\Users\User\Desktop\ind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851" y="3125972"/>
            <a:ext cx="6305108" cy="3019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67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207D7DB-B842-4D3A-BEC6-25CF50F5B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707" y="791499"/>
            <a:ext cx="11483163" cy="1364511"/>
          </a:xfrm>
        </p:spPr>
        <p:txBody>
          <a:bodyPr>
            <a:no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Geleceğimizi planlarken kendimizi tanımanın önemi…</a:t>
            </a:r>
            <a:endParaRPr lang="tr-TR" sz="40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ABAB211-9743-46A6-94FF-B79582642B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6631" y="2210932"/>
            <a:ext cx="9612861" cy="42833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1600" dirty="0"/>
          </a:p>
          <a:p>
            <a:pPr algn="just"/>
            <a:r>
              <a:rPr lang="tr-T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K</a:t>
            </a:r>
            <a:r>
              <a:rPr lang="tr-T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endimizi bir gün gibi kısa bir sürede tanıyamayız aslında. </a:t>
            </a:r>
            <a:r>
              <a:rPr lang="tr-T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Bunun için </a:t>
            </a:r>
            <a:r>
              <a:rPr lang="tr-T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zaman, gözlem ve çaba gerekir</a:t>
            </a:r>
            <a:r>
              <a:rPr lang="tr-T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. Bazen yetişkin </a:t>
            </a:r>
            <a:r>
              <a:rPr lang="tr-T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insanlar, büyüklerimiz </a:t>
            </a:r>
            <a:r>
              <a:rPr lang="tr-T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bile kendilerini tanımıyor olabilir. Kendilerini yeterince tanımadıkları için de </a:t>
            </a:r>
            <a:r>
              <a:rPr lang="tr-T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yanlış </a:t>
            </a:r>
            <a:r>
              <a:rPr lang="tr-T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kararlar verip mutsuz olabilirler</a:t>
            </a:r>
            <a:r>
              <a:rPr lang="tr-T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algn="just"/>
            <a:endParaRPr lang="tr-TR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tr-T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Kendimizi tanır güçlü ve zayıf yönlerimizi bilirsek geleceğimizle ilgili daha doğru ve mutlu olacağımız kararlar alabiliriz.</a:t>
            </a:r>
            <a:endParaRPr lang="tr-TR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70228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651" y="345877"/>
            <a:ext cx="10363200" cy="1470025"/>
          </a:xfrm>
        </p:spPr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Büyüdüğünde Ne Olacaksın?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86349" y="1622323"/>
            <a:ext cx="9335728" cy="4350774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endParaRPr lang="tr-TR" dirty="0" smtClean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Büyüdüğünüzde hangi mesleği yapmak istiyorsanız onun hayalini kurabilirsiniz.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Birden çok mesleği sevebilir, ilgilenebilir ve sürekli meslek değiştiriyor olabilirsiniz. Ya da meslek  belirleyemiyor da olabilirsiniz.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Bunların hepsi çok normaldir. Büyüdükçe ve kendinizi tanıdıkça, kendinize uygun mesleğe netleştirmeye başlayacaksınız..</a:t>
            </a: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899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MESLEK NEDİR?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Bir insanın kendine temel çalışma alanı edindiği, geçimini sağlamak için yaptığı sürekli </a:t>
            </a:r>
            <a:r>
              <a:rPr lang="tr-TR" dirty="0" smtClean="0"/>
              <a:t>İştir.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İnsanlar meslek seçerken kendilerini, ilgilerini ve yeteneklerini tanımalıdır. Böylece kendilerine en uygun mesleği seçebilirler.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735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>MESLEK SEÇİMİ…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Kişinin kendini tanıması</a:t>
            </a:r>
          </a:p>
          <a:p>
            <a:r>
              <a:rPr lang="tr-TR" dirty="0" smtClean="0"/>
              <a:t>Meslekleri tanıması </a:t>
            </a:r>
          </a:p>
          <a:p>
            <a:r>
              <a:rPr lang="tr-TR" dirty="0" smtClean="0"/>
              <a:t>Meslekler ile kişinin özelliklerinin uyuşması 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Aşamaları ile kendimize en uygun meslekleri seçebiliriz ve bunun için hem mesleklerin özelliklerini hem de kendi özelliklerimizi bilmekte fayda vardır.</a:t>
            </a:r>
          </a:p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1715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19200" y="273782"/>
            <a:ext cx="10972800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Hangi Meslekleri Biliyorum?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156447"/>
            <a:ext cx="10972800" cy="525910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tr-TR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tr-TR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tr-TR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tr-TR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tr-TR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tr-TR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tr-TR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tr-TR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tr-TR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tr-TR" sz="31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tr-TR" sz="31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tr-TR" sz="3100" dirty="0" smtClean="0">
                <a:solidFill>
                  <a:srgbClr val="0070C0"/>
                </a:solidFill>
              </a:rPr>
              <a:t>Hedeflerimize ulaşmak için nasıl bir yol izleriz?</a:t>
            </a:r>
          </a:p>
        </p:txBody>
      </p:sp>
      <p:pic>
        <p:nvPicPr>
          <p:cNvPr id="1026" name="Picture 2" descr="C:\Users\özlem_Ram\Desktop\resim mesle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588" y="1448638"/>
            <a:ext cx="9238128" cy="4408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635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36494" y="435147"/>
            <a:ext cx="10972800" cy="1143000"/>
          </a:xfrm>
        </p:spPr>
        <p:txBody>
          <a:bodyPr>
            <a:normAutofit/>
          </a:bodyPr>
          <a:lstStyle/>
          <a:p>
            <a:r>
              <a:rPr lang="tr-TR" sz="4800" dirty="0" smtClean="0">
                <a:solidFill>
                  <a:srgbClr val="C00000"/>
                </a:solidFill>
              </a:rPr>
              <a:t>Meslek seçimi nasıl başlar?</a:t>
            </a:r>
            <a:endParaRPr lang="tr-TR" sz="4800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5257794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/>
              <a:t>Hayal kurma ve ilgilerle başlar..</a:t>
            </a:r>
          </a:p>
          <a:p>
            <a:pPr marL="0" indent="0" algn="ctr">
              <a:buNone/>
            </a:pPr>
            <a:r>
              <a:rPr lang="tr-TR" dirty="0" smtClean="0"/>
              <a:t>Geleceğe giden bir zaman zaman makinesine binmiş olsaydınız..</a:t>
            </a:r>
          </a:p>
          <a:p>
            <a:pPr marL="0" indent="0" algn="ctr">
              <a:buNone/>
            </a:pP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030042"/>
              </p:ext>
            </p:extLst>
          </p:nvPr>
        </p:nvGraphicFramePr>
        <p:xfrm>
          <a:off x="2043952" y="2837329"/>
          <a:ext cx="7530353" cy="363070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509443"/>
                <a:gridCol w="2510455"/>
                <a:gridCol w="2510455"/>
              </a:tblGrid>
              <a:tr h="1210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</a:rPr>
                        <a:t>5 </a:t>
                      </a:r>
                      <a:r>
                        <a:rPr lang="tr-TR" sz="1600" dirty="0">
                          <a:effectLst/>
                        </a:rPr>
                        <a:t>YIL SONRA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</a:rPr>
                        <a:t>10 </a:t>
                      </a:r>
                      <a:r>
                        <a:rPr lang="tr-TR" sz="1600" dirty="0">
                          <a:effectLst/>
                        </a:rPr>
                        <a:t>YIL SONRA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</a:rPr>
                        <a:t>20 YIL SONRA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10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10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066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İlgi ve Meslek Seçimi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Kendi isteğiniz ile zorlama altında kalmadan bir işi yapıyor ve bundan da keyif alıyorsanız o işe ilginiz olduğunu düşünebiliriz.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İlgi duyduğunuz işleri, çalışmaları yapmak motivasyonunuzun yüksek olmasını sağlar. Ve hedeflerinize ulaşmada size katkı 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440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Yetenek ve Meslek Seçimi 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Yetenek, bir kişinin bir şeyi öğrenme ve yapabilme gücüdür.</a:t>
            </a:r>
          </a:p>
          <a:p>
            <a:pPr marL="0" indent="0">
              <a:buNone/>
            </a:pPr>
            <a:r>
              <a:rPr lang="tr-TR" dirty="0" smtClean="0"/>
              <a:t>Bir mesleği seçerken hangi yetenek türüne ne kadar sahip olduğunuzu bilmeniz önemlidir.</a:t>
            </a:r>
          </a:p>
          <a:p>
            <a:r>
              <a:rPr lang="tr-TR" sz="2600" dirty="0"/>
              <a:t>Fen bilimleri  </a:t>
            </a:r>
            <a:r>
              <a:rPr lang="tr-TR" sz="2600" dirty="0" smtClean="0"/>
              <a:t>      </a:t>
            </a:r>
          </a:p>
          <a:p>
            <a:r>
              <a:rPr lang="tr-TR" sz="2600" dirty="0" smtClean="0"/>
              <a:t>Sosyal </a:t>
            </a:r>
            <a:r>
              <a:rPr lang="tr-TR" sz="2600" dirty="0"/>
              <a:t>bilimler </a:t>
            </a:r>
            <a:endParaRPr lang="tr-TR" sz="2600" dirty="0" smtClean="0"/>
          </a:p>
          <a:p>
            <a:r>
              <a:rPr lang="tr-TR" sz="2600" dirty="0" smtClean="0"/>
              <a:t> </a:t>
            </a:r>
            <a:r>
              <a:rPr lang="tr-TR" sz="2600" dirty="0"/>
              <a:t>Edebiyat konuları </a:t>
            </a:r>
            <a:endParaRPr lang="tr-TR" sz="2600" dirty="0" smtClean="0"/>
          </a:p>
          <a:p>
            <a:r>
              <a:rPr lang="tr-TR" sz="2600" dirty="0" smtClean="0"/>
              <a:t>Resim-müzik  </a:t>
            </a:r>
          </a:p>
          <a:p>
            <a:r>
              <a:rPr lang="tr-TR" sz="2600" dirty="0" smtClean="0"/>
              <a:t> Beden </a:t>
            </a:r>
            <a:r>
              <a:rPr lang="tr-TR" sz="2600" dirty="0"/>
              <a:t>eğitimi </a:t>
            </a:r>
            <a:r>
              <a:rPr lang="tr-TR" sz="2600" dirty="0" smtClean="0"/>
              <a:t> </a:t>
            </a:r>
          </a:p>
          <a:p>
            <a:r>
              <a:rPr lang="tr-TR" sz="2600" dirty="0" smtClean="0"/>
              <a:t>Yabancı </a:t>
            </a:r>
            <a:r>
              <a:rPr lang="tr-TR" sz="2600" dirty="0"/>
              <a:t>dil öğrenimi</a:t>
            </a:r>
          </a:p>
        </p:txBody>
      </p:sp>
    </p:spTree>
    <p:extLst>
      <p:ext uri="{BB962C8B-B14F-4D97-AF65-F5344CB8AC3E}">
        <p14:creationId xmlns:p14="http://schemas.microsoft.com/office/powerpoint/2010/main" val="53458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864222"/>
            <a:ext cx="10972800" cy="927847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HEDEF BELİRLE…</a:t>
            </a:r>
            <a:endParaRPr lang="tr-T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9EEF19F-27D3-43D3-9BC7-1384A2E5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136" y="710806"/>
            <a:ext cx="11047228" cy="884808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r-TR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r-TR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r-TR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r-TR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r-TR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r-TR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r-TR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r-TR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r-TR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r-TR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r-TR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r-TR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Gelecek </a:t>
            </a:r>
            <a:r>
              <a:rPr lang="tr-TR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Hedeflerimiz…</a:t>
            </a:r>
            <a:endParaRPr lang="tr-TR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B682AA5-4D84-4055-B04A-BBCFA6E2C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1209" y="1360968"/>
            <a:ext cx="8678242" cy="497603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2400" dirty="0" smtClean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r-TR" sz="2400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Gelecekle </a:t>
            </a:r>
            <a:r>
              <a:rPr lang="tr-TR" sz="2400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ilgili planlama yaparken, adım adım gitmek her zaman işimizi kolaylaştırır.</a:t>
            </a:r>
          </a:p>
          <a:p>
            <a:pPr marL="0" indent="0">
              <a:buNone/>
            </a:pPr>
            <a:endParaRPr lang="tr-TR" sz="1000" b="1" dirty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r-T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Önce bir hayal kurarız ve bu hayalimizi gerçekleştirmek için;</a:t>
            </a:r>
            <a:endParaRPr lang="tr-TR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endParaRPr lang="tr-TR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428750" lvl="2" indent="-514350">
              <a:buFont typeface="+mj-lt"/>
              <a:buAutoNum type="arabicPeriod"/>
            </a:pPr>
            <a:r>
              <a:rPr lang="tr-TR" sz="4400" b="1" dirty="0" smtClean="0">
                <a:solidFill>
                  <a:schemeClr val="accent2"/>
                </a:solidFill>
                <a:latin typeface="+mj-lt"/>
                <a:ea typeface="Tahoma" pitchFamily="34" charset="0"/>
                <a:cs typeface="Tahoma" pitchFamily="34" charset="0"/>
              </a:rPr>
              <a:t>Kısa, Orta ve Uzun Vadeli </a:t>
            </a:r>
          </a:p>
          <a:p>
            <a:pPr marL="914400" lvl="2" indent="0" algn="r">
              <a:buNone/>
            </a:pPr>
            <a:r>
              <a:rPr lang="tr-TR" sz="4400" b="1" dirty="0" smtClean="0">
                <a:solidFill>
                  <a:schemeClr val="accent2"/>
                </a:solidFill>
                <a:latin typeface="+mj-lt"/>
                <a:ea typeface="Tahoma" pitchFamily="34" charset="0"/>
                <a:cs typeface="Tahoma" pitchFamily="34" charset="0"/>
              </a:rPr>
              <a:t>hedefler </a:t>
            </a:r>
            <a:r>
              <a:rPr lang="tr-T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belirleriz..</a:t>
            </a:r>
            <a:endParaRPr lang="tr-TR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3047" y="341017"/>
            <a:ext cx="10972800" cy="1143000"/>
          </a:xfrm>
        </p:spPr>
        <p:txBody>
          <a:bodyPr/>
          <a:lstStyle/>
          <a:p>
            <a:pPr algn="ctr"/>
            <a:r>
              <a:rPr lang="tr-TR" dirty="0"/>
              <a:t>Neler Konuşacağız?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761565"/>
            <a:ext cx="10972800" cy="456303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Gelecek Nedir?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Geleceği Planlama ve Önemi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Geleceği Planlamada Kendimizi Tanımanın Önemi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Meslek Nedir?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Meslek Seçimi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Hedef Belirleme 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Zaman Yönetimi </a:t>
            </a:r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0193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>
            <a:extLst>
              <a:ext uri="{FF2B5EF4-FFF2-40B4-BE49-F238E27FC236}">
                <a16:creationId xmlns:a16="http://schemas.microsoft.com/office/drawing/2014/main" xmlns="" id="{BF7D062D-6D30-40CF-BA63-46DD3EAB6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661" y="210841"/>
            <a:ext cx="8995144" cy="1143000"/>
          </a:xfrm>
        </p:spPr>
        <p:txBody>
          <a:bodyPr/>
          <a:lstStyle/>
          <a:p>
            <a:r>
              <a:rPr lang="tr-TR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Gelecek Hedeflerimiz…</a:t>
            </a:r>
          </a:p>
        </p:txBody>
      </p:sp>
      <p:sp>
        <p:nvSpPr>
          <p:cNvPr id="8" name="İçerik Yer Tutucusu 2">
            <a:extLst>
              <a:ext uri="{FF2B5EF4-FFF2-40B4-BE49-F238E27FC236}">
                <a16:creationId xmlns:a16="http://schemas.microsoft.com/office/drawing/2014/main" xmlns="" id="{E8E5488F-E5BF-4131-A32E-A3EA25CF80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327" y="2658140"/>
            <a:ext cx="2477386" cy="1254642"/>
          </a:xfrm>
        </p:spPr>
        <p:txBody>
          <a:bodyPr>
            <a:normAutofit fontScale="77500" lnSpcReduction="20000"/>
          </a:bodyPr>
          <a:lstStyle/>
          <a:p>
            <a:pPr marL="0" lvl="0" indent="0" algn="ctr">
              <a:buNone/>
            </a:pPr>
            <a:r>
              <a:rPr lang="tr-TR" sz="3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Kısa Vadeli Hedefler neler olabilir?</a:t>
            </a:r>
            <a:endParaRPr lang="tr-TR" sz="3400" b="1" dirty="0">
              <a:solidFill>
                <a:srgbClr val="CC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tr-TR" sz="2000" dirty="0">
              <a:solidFill>
                <a:srgbClr val="AE027D"/>
              </a:solidFill>
            </a:endParaRP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5A782F7C-511C-4B6A-95BF-47FE7067F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88019" y="1562986"/>
            <a:ext cx="9431079" cy="4503857"/>
          </a:xfrm>
        </p:spPr>
        <p:txBody>
          <a:bodyPr>
            <a:noAutofit/>
          </a:bodyPr>
          <a:lstStyle/>
          <a:p>
            <a:r>
              <a:rPr lang="tr-TR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Kısa vadeli </a:t>
            </a:r>
            <a:r>
              <a:rPr lang="tr-TR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hedefler, </a:t>
            </a:r>
            <a:r>
              <a:rPr lang="tr-T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asıl </a:t>
            </a:r>
            <a:r>
              <a:rPr lang="tr-TR" dirty="0">
                <a:latin typeface="Tahoma" pitchFamily="34" charset="0"/>
                <a:ea typeface="Tahoma" pitchFamily="34" charset="0"/>
                <a:cs typeface="Tahoma" pitchFamily="34" charset="0"/>
              </a:rPr>
              <a:t>hedefimize ulaşmak için bugünden itibaren en kısa sürede yapmamız gereken </a:t>
            </a:r>
            <a:r>
              <a:rPr lang="tr-T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şeylerdir.</a:t>
            </a:r>
            <a:endParaRPr lang="tr-T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tr-TR" dirty="0"/>
              <a:t>Bir problemin çözümünü öğrenmek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tr-TR" dirty="0"/>
              <a:t>Bir yazıdaki ana </a:t>
            </a:r>
            <a:r>
              <a:rPr lang="tr-TR" dirty="0" smtClean="0"/>
              <a:t>fikri </a:t>
            </a:r>
            <a:r>
              <a:rPr lang="tr-TR" dirty="0"/>
              <a:t>bulabilmek 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tr-TR" dirty="0"/>
              <a:t>Bir konunun özetini çıkarmak </a:t>
            </a:r>
            <a:endParaRPr lang="tr-TR" dirty="0" smtClean="0"/>
          </a:p>
          <a:p>
            <a:pPr lvl="0" fontAlgn="base">
              <a:lnSpc>
                <a:spcPct val="90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tr-TR" dirty="0" smtClean="0"/>
              <a:t>Bugün 20 sayfa kitap okuyacağım</a:t>
            </a:r>
            <a:endParaRPr lang="tr-TR" dirty="0"/>
          </a:p>
          <a:p>
            <a:pPr lvl="0" fontAlgn="base">
              <a:lnSpc>
                <a:spcPct val="90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tr-TR" dirty="0"/>
              <a:t>Bu akşam </a:t>
            </a:r>
            <a:r>
              <a:rPr lang="tr-TR" dirty="0" smtClean="0"/>
              <a:t>50 </a:t>
            </a:r>
            <a:r>
              <a:rPr lang="tr-TR" dirty="0"/>
              <a:t>soru </a:t>
            </a:r>
            <a:r>
              <a:rPr lang="tr-TR" dirty="0" smtClean="0"/>
              <a:t>çözeceğim gibi..</a:t>
            </a:r>
            <a:endParaRPr lang="tr-TR" sz="3200" dirty="0"/>
          </a:p>
          <a:p>
            <a:pPr marL="914400" lvl="2" indent="0">
              <a:buNone/>
            </a:pPr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72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>
            <a:extLst>
              <a:ext uri="{FF2B5EF4-FFF2-40B4-BE49-F238E27FC236}">
                <a16:creationId xmlns:a16="http://schemas.microsoft.com/office/drawing/2014/main" xmlns="" id="{BF7D062D-6D30-40CF-BA63-46DD3EAB6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661" y="210841"/>
            <a:ext cx="8995144" cy="1143000"/>
          </a:xfrm>
        </p:spPr>
        <p:txBody>
          <a:bodyPr/>
          <a:lstStyle/>
          <a:p>
            <a:r>
              <a:rPr lang="tr-TR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Gelecek Hedeflerimiz…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8E5488F-E5BF-4131-A32E-A3EA25CF80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5796" y="2970728"/>
            <a:ext cx="2418548" cy="1299315"/>
          </a:xfrm>
        </p:spPr>
        <p:txBody>
          <a:bodyPr>
            <a:normAutofit fontScale="70000" lnSpcReduction="20000"/>
          </a:bodyPr>
          <a:lstStyle/>
          <a:p>
            <a:pPr marL="0" lvl="0" indent="0" algn="ctr">
              <a:buNone/>
            </a:pPr>
            <a:r>
              <a:rPr lang="tr-TR" sz="3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Orta Vadeli </a:t>
            </a:r>
            <a:r>
              <a:rPr lang="tr-TR" sz="3400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Hedefler neler olabilir?</a:t>
            </a:r>
          </a:p>
          <a:p>
            <a:pPr marL="0" indent="0">
              <a:buNone/>
            </a:pPr>
            <a:endParaRPr lang="tr-TR" sz="2000" dirty="0">
              <a:solidFill>
                <a:srgbClr val="AE027D"/>
              </a:solidFill>
            </a:endParaRP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4E14999D-0261-45A0-BC71-617BAB3C5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37560" y="1504335"/>
            <a:ext cx="9335385" cy="420020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sz="3400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Orta vadeli hedefler, </a:t>
            </a:r>
            <a:r>
              <a:rPr lang="tr-T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asıl hedefe ulaşmak için geçmemiz gereken basamaklar gibidir ve bizi hedefimize </a:t>
            </a:r>
            <a:r>
              <a:rPr lang="tr-TR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yaklaştırırlar.</a:t>
            </a:r>
            <a:endParaRPr lang="tr-T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tr-TR" sz="3400" dirty="0"/>
          </a:p>
          <a:p>
            <a:pPr lvl="2"/>
            <a:r>
              <a:rPr lang="tr-T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‘‘2. sınıfı, 3.sınıfı ve 4. sınıfı </a:t>
            </a:r>
            <a:r>
              <a:rPr lang="tr-TR" sz="3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EN YÜKSEK BAŞARI </a:t>
            </a:r>
            <a:r>
              <a:rPr lang="tr-T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ile geçip İLKOKULU en yüksek başarı ile bitireceğim’’</a:t>
            </a:r>
          </a:p>
          <a:p>
            <a:pPr marL="914400" lvl="2" indent="0">
              <a:buNone/>
            </a:pPr>
            <a:endParaRPr lang="tr-T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r>
              <a:rPr lang="tr-T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‘‘5. sınıfı, 6.sınıfı, 7. sınıfı ve 8. sınıfı </a:t>
            </a:r>
            <a:r>
              <a:rPr lang="tr-TR" sz="3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EN YÜKSEK BAŞARI </a:t>
            </a:r>
            <a:r>
              <a:rPr lang="tr-T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ile geçip ORTAOKULU en yüksek başarı ile bitireceğim’’</a:t>
            </a:r>
          </a:p>
          <a:p>
            <a:pPr lvl="2"/>
            <a:endParaRPr lang="tr-T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endParaRPr lang="tr-TR" sz="2400" b="1" dirty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endParaRPr lang="tr-TR" sz="2400" b="1" dirty="0">
              <a:solidFill>
                <a:schemeClr val="accent3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729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F7D062D-6D30-40CF-BA63-46DD3EAB6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498" y="136414"/>
            <a:ext cx="8995144" cy="1143000"/>
          </a:xfrm>
        </p:spPr>
        <p:txBody>
          <a:bodyPr/>
          <a:lstStyle/>
          <a:p>
            <a:r>
              <a:rPr lang="tr-TR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Gelecek Hedeflerimiz…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FE3EBF1-F261-4FC8-BFDD-90C08A0CC7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646" y="2415378"/>
            <a:ext cx="2750224" cy="1396969"/>
          </a:xfrm>
        </p:spPr>
        <p:txBody>
          <a:bodyPr>
            <a:normAutofit fontScale="70000" lnSpcReduction="20000"/>
          </a:bodyPr>
          <a:lstStyle/>
          <a:p>
            <a:pPr marL="0" lvl="0" indent="0" algn="ctr">
              <a:buNone/>
            </a:pPr>
            <a:r>
              <a:rPr lang="tr-TR" sz="40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Uzun </a:t>
            </a:r>
            <a:r>
              <a:rPr lang="tr-TR" sz="4000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Vadeli Hedefler neler olabilir?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22187770-16D0-4E53-8228-16471178B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40643" y="1446029"/>
            <a:ext cx="8261498" cy="4412512"/>
          </a:xfrm>
        </p:spPr>
        <p:txBody>
          <a:bodyPr>
            <a:noAutofit/>
          </a:bodyPr>
          <a:lstStyle/>
          <a:p>
            <a:r>
              <a:rPr lang="tr-T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Diyelim ki  2. sınıftasınız ve hayaliniz 8. sınıf sonunda LGS de FEN LİSESİ kazanmak olsun..</a:t>
            </a:r>
            <a:br>
              <a:rPr lang="tr-TR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r-T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‘‘8. sınıf sonunda LGS de FEN LİSESİ kazanmak’’ sizin için </a:t>
            </a:r>
            <a:r>
              <a:rPr lang="tr-TR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UZUN VADELİ BİR HEDEFTİR </a:t>
            </a:r>
            <a:r>
              <a:rPr lang="tr-T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ve bunu bir günde gerçekleştiremezsiniz.</a:t>
            </a:r>
          </a:p>
          <a:p>
            <a:pPr marL="0" indent="0">
              <a:buNone/>
            </a:pPr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r-T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O zaman bunun için bir zaman belirleyebilirsiniz: 8. sınıf sonunda LGS de FEN LİSESİ kazanacağım.</a:t>
            </a:r>
          </a:p>
        </p:txBody>
      </p:sp>
    </p:spTree>
    <p:extLst>
      <p:ext uri="{BB962C8B-B14F-4D97-AF65-F5344CB8AC3E}">
        <p14:creationId xmlns:p14="http://schemas.microsoft.com/office/powerpoint/2010/main" val="379753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2168" y="390123"/>
            <a:ext cx="10363200" cy="1470025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tr-TR" sz="5400" b="1" dirty="0" smtClean="0">
                <a:solidFill>
                  <a:schemeClr val="accent2"/>
                </a:solidFill>
              </a:rPr>
              <a:t>Zaman Yönetimi</a:t>
            </a:r>
            <a:endParaRPr lang="tr-TR" sz="5400" b="1" dirty="0">
              <a:solidFill>
                <a:schemeClr val="accent2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1784555"/>
            <a:ext cx="8534400" cy="4483510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Planlarımı ne zaman yapacağım?</a:t>
            </a:r>
          </a:p>
          <a:p>
            <a:endParaRPr lang="tr-TR" dirty="0" smtClean="0">
              <a:solidFill>
                <a:schemeClr val="tx1"/>
              </a:solidFill>
            </a:endParaRPr>
          </a:p>
          <a:p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Her şeye vakit ayırmak ve hedeflerimizi gerçekleştirmek için zamanımızı iyi kullanmamız gerekir.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88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84903" y="463864"/>
            <a:ext cx="10422194" cy="863491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2"/>
                </a:solidFill>
              </a:rPr>
              <a:t>Günlük/Haftalık Plan Oluşturabilirsiniz</a:t>
            </a:r>
            <a:endParaRPr lang="tr-TR" dirty="0">
              <a:solidFill>
                <a:schemeClr val="accent2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89935" y="1578077"/>
            <a:ext cx="10471355" cy="4542504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008926"/>
              </p:ext>
            </p:extLst>
          </p:nvPr>
        </p:nvGraphicFramePr>
        <p:xfrm>
          <a:off x="1644560" y="1425391"/>
          <a:ext cx="8615544" cy="493506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230792"/>
                <a:gridCol w="1230792"/>
                <a:gridCol w="1230792"/>
                <a:gridCol w="1230792"/>
                <a:gridCol w="1230792"/>
                <a:gridCol w="1230792"/>
                <a:gridCol w="1230792"/>
              </a:tblGrid>
              <a:tr h="9980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r-TR" sz="11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solidFill>
                            <a:srgbClr val="FF0000"/>
                          </a:solidFill>
                          <a:effectLst/>
                        </a:rPr>
                        <a:t>PAZARTESİ</a:t>
                      </a:r>
                      <a:endParaRPr lang="tr-TR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r-TR" sz="11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solidFill>
                            <a:srgbClr val="FF0000"/>
                          </a:solidFill>
                          <a:effectLst/>
                        </a:rPr>
                        <a:t>SALI</a:t>
                      </a:r>
                      <a:endParaRPr lang="tr-TR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r-TR" sz="11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solidFill>
                            <a:srgbClr val="FF0000"/>
                          </a:solidFill>
                          <a:effectLst/>
                        </a:rPr>
                        <a:t>ÇARŞAMBA</a:t>
                      </a:r>
                      <a:endParaRPr lang="tr-TR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r-TR" sz="11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solidFill>
                            <a:srgbClr val="FF0000"/>
                          </a:solidFill>
                          <a:effectLst/>
                        </a:rPr>
                        <a:t>PERŞEMBE</a:t>
                      </a:r>
                      <a:endParaRPr lang="tr-TR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r-TR" sz="11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solidFill>
                            <a:srgbClr val="FF0000"/>
                          </a:solidFill>
                          <a:effectLst/>
                        </a:rPr>
                        <a:t>CUMA</a:t>
                      </a:r>
                      <a:endParaRPr lang="tr-TR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r-TR" sz="11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solidFill>
                            <a:srgbClr val="FF0000"/>
                          </a:solidFill>
                          <a:effectLst/>
                        </a:rPr>
                        <a:t>CUMARTESİ</a:t>
                      </a:r>
                      <a:endParaRPr lang="tr-TR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r-TR" sz="11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solidFill>
                            <a:srgbClr val="FF0000"/>
                          </a:solidFill>
                          <a:effectLst/>
                        </a:rPr>
                        <a:t>PAZAR</a:t>
                      </a:r>
                      <a:endParaRPr lang="tr-TR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98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Aile ile etkinlik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2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chemeClr val="bg2"/>
                          </a:solidFill>
                          <a:effectLst/>
                        </a:rPr>
                        <a:t>Kitap okuma</a:t>
                      </a:r>
                      <a:endParaRPr lang="tr-TR" sz="11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Spor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98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Ders çalışma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Arkadaşlarla aktivite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98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Film-tiyatro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44557" y="24685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69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3EC73C8-60C1-4CDB-9AF4-D974243D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575" y="631680"/>
            <a:ext cx="11259879" cy="828582"/>
          </a:xfrm>
        </p:spPr>
        <p:txBody>
          <a:bodyPr>
            <a:noAutofit/>
          </a:bodyPr>
          <a:lstStyle/>
          <a:p>
            <a:r>
              <a:rPr lang="tr-TR" sz="5400" dirty="0">
                <a:solidFill>
                  <a:srgbClr val="0000CC"/>
                </a:solidFill>
                <a:latin typeface="Arial Black" pitchFamily="34" charset="0"/>
              </a:rPr>
              <a:t>ŞİMDİ SIRA SİZDE….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C0CBA1D-5C6B-4A15-8FC4-06E4F2296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237" y="1499191"/>
            <a:ext cx="10558130" cy="496540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Gelecekle ilgili bir hedef belirleyin</a:t>
            </a:r>
          </a:p>
          <a:p>
            <a:pPr marL="0" indent="0"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2- Hedefinize ulaşmak için uzun vadeli hedefinizi söyleyin,</a:t>
            </a:r>
          </a:p>
          <a:p>
            <a:pPr marL="0" indent="0"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3- Uzun vadeli hedefe ulaşmak için neler yapmanız gerektiğini düşünün ve söyleyin,</a:t>
            </a:r>
          </a:p>
          <a:p>
            <a:pPr marL="0" indent="0"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4- Hedefinize ulaşmak için bu günden itibaren neler yapmanız gerekir, bugün, bu hafta ve sonraki haftalarda yapacaklarınızı hayal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edin,</a:t>
            </a:r>
          </a:p>
          <a:p>
            <a:pPr marL="0" indent="0"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5-Daha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başarılı olmak için neye ihtiyacın var?</a:t>
            </a: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60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753035"/>
            <a:ext cx="10972800" cy="484094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tr-TR" sz="28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marL="0" indent="0" algn="ctr">
              <a:buNone/>
            </a:pPr>
            <a:r>
              <a:rPr lang="tr-TR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KATILIMINIZ</a:t>
            </a:r>
            <a:endParaRPr lang="tr-TR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marL="0" indent="0" algn="ctr">
              <a:buNone/>
            </a:pPr>
            <a:r>
              <a:rPr lang="tr-TR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VE </a:t>
            </a:r>
            <a:endParaRPr lang="tr-TR" sz="28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marL="0" indent="0" algn="ctr">
              <a:buNone/>
            </a:pPr>
            <a:r>
              <a:rPr lang="tr-TR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ETKİN </a:t>
            </a:r>
            <a:r>
              <a:rPr lang="tr-TR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DİNLEMENİZ</a:t>
            </a:r>
            <a:br>
              <a:rPr lang="tr-TR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tr-TR" sz="28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marL="0" indent="0" algn="ctr">
              <a:buNone/>
            </a:pPr>
            <a:r>
              <a:rPr lang="tr-TR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İÇİN TEŞEKKÜRLER.</a:t>
            </a:r>
          </a:p>
          <a:p>
            <a:pPr marL="0" indent="0" algn="ctr">
              <a:buNone/>
            </a:pPr>
            <a:endParaRPr lang="tr-TR" sz="28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marL="0" indent="0" algn="ctr">
              <a:buNone/>
            </a:pPr>
            <a:endParaRPr lang="tr-TR" sz="28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marL="0" indent="0" algn="ctr">
              <a:buNone/>
            </a:pPr>
            <a:r>
              <a:rPr lang="tr-TR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HAZIRLAYAN: </a:t>
            </a:r>
          </a:p>
          <a:p>
            <a:pPr marL="0" indent="0" algn="ctr">
              <a:buNone/>
            </a:pPr>
            <a:r>
              <a:rPr lang="tr-TR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SİVAS RAM DOKÜMAN KOMİSYONU</a:t>
            </a:r>
            <a:endParaRPr lang="tr-TR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endParaRPr lang="tr-T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30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56446" y="274637"/>
            <a:ext cx="10425953" cy="173114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C00000"/>
                </a:solidFill>
              </a:rPr>
              <a:t>“</a:t>
            </a:r>
            <a:r>
              <a:rPr lang="tr-TR" dirty="0">
                <a:solidFill>
                  <a:srgbClr val="C00000"/>
                </a:solidFill>
              </a:rPr>
              <a:t>GELECEK” Ne Demek</a:t>
            </a:r>
            <a:r>
              <a:rPr lang="tr-TR" dirty="0" smtClean="0">
                <a:solidFill>
                  <a:srgbClr val="C00000"/>
                </a:solidFill>
              </a:rPr>
              <a:t>? </a:t>
            </a:r>
            <a:br>
              <a:rPr lang="tr-TR" dirty="0" smtClean="0">
                <a:solidFill>
                  <a:srgbClr val="C00000"/>
                </a:solidFill>
              </a:rPr>
            </a:br>
            <a:r>
              <a:rPr lang="tr-TR" dirty="0" smtClean="0">
                <a:solidFill>
                  <a:srgbClr val="C00000"/>
                </a:solidFill>
              </a:rPr>
              <a:t>Gelecek deyince aklınıza ne geliyor?</a:t>
            </a:r>
            <a:r>
              <a:rPr lang="tr-TR" dirty="0">
                <a:solidFill>
                  <a:srgbClr val="C00000"/>
                </a:solidFill>
              </a:rPr>
              <a:t/>
            </a:r>
            <a:br>
              <a:rPr lang="tr-TR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3718" y="537883"/>
            <a:ext cx="10291482" cy="41425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0000CC"/>
                </a:solidFill>
              </a:rPr>
              <a:t>İlerideki, daha gelmemiş olan zaman.</a:t>
            </a:r>
          </a:p>
          <a:p>
            <a:r>
              <a:rPr lang="tr-TR" dirty="0" smtClean="0"/>
              <a:t>Hayal kuruyor musunuz?</a:t>
            </a:r>
          </a:p>
          <a:p>
            <a:r>
              <a:rPr lang="tr-TR" dirty="0" smtClean="0"/>
              <a:t>Geleceğe dair hayalleriniz neler?</a:t>
            </a:r>
          </a:p>
          <a:p>
            <a:r>
              <a:rPr lang="tr-TR" dirty="0" smtClean="0"/>
              <a:t>Okuldayken hafta sonu gelse de arkadaşlarımla oyun oynasam diye düşünür müsünüz?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66570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0000CC"/>
                </a:solidFill>
              </a:rPr>
              <a:t>Herkesin gelecekle ilgili planları birbirinden farklıdır. </a:t>
            </a:r>
            <a:r>
              <a:rPr lang="tr-TR" dirty="0" smtClean="0"/>
              <a:t>Bazılarımız oyun oynama planı yaparken bazılarımız ders çalışma, gezme ya da eve gitme gibi planlar yaparız…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724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Neden geleceğimizi planlarız?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Zamanımızı en iyi şekilde değerlendirmek,</a:t>
            </a:r>
          </a:p>
          <a:p>
            <a:r>
              <a:rPr lang="tr-TR" dirty="0" smtClean="0"/>
              <a:t>Eksiklerimizi görmek ve telafi etmek,</a:t>
            </a:r>
          </a:p>
          <a:p>
            <a:r>
              <a:rPr lang="tr-TR" dirty="0" smtClean="0"/>
              <a:t>Motivasyonumuzu yüksek tutmak ve </a:t>
            </a:r>
          </a:p>
          <a:p>
            <a:r>
              <a:rPr lang="tr-TR" dirty="0" smtClean="0"/>
              <a:t>Hedeflerimize ulaşmak için planlar yaparız.</a:t>
            </a:r>
          </a:p>
          <a:p>
            <a:r>
              <a:rPr lang="tr-TR" dirty="0"/>
              <a:t>Kendimizi ne kadar iyi tanırsak güçlü ve geliştirilmesi gereken yönlerimizi bilirsek o oranda gelecek hedeflerimize ulaşmada başarılı oluruz</a:t>
            </a:r>
            <a:r>
              <a:rPr lang="tr-TR" dirty="0" smtClean="0"/>
              <a:t>.</a:t>
            </a:r>
          </a:p>
          <a:p>
            <a:r>
              <a:rPr lang="tr-TR" dirty="0"/>
              <a:t>Planlı olmak çalışkanlığınızı, üretkenliğinizi arttırır ve amacınıza ulaşmaya sizleri yaklaştırır.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54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6804E8D3-59C5-49DA-9594-0C35F0B05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355" y="289386"/>
            <a:ext cx="10972800" cy="1143000"/>
          </a:xfrm>
        </p:spPr>
        <p:txBody>
          <a:bodyPr>
            <a:normAutofit/>
          </a:bodyPr>
          <a:lstStyle/>
          <a:p>
            <a:r>
              <a:rPr lang="tr-TR" sz="4800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Geleceğimizi planlarken ilk adım…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4E4E9EE-324E-4E81-99C5-588D61784E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5814" y="2602627"/>
            <a:ext cx="3232298" cy="173130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4000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Kendimizi Tanımak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20C72037-AE06-4362-A101-8B866C1A7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09805" y="1538291"/>
            <a:ext cx="5613881" cy="514615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4300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Güçlü taraflarım:</a:t>
            </a:r>
          </a:p>
          <a:p>
            <a:pPr marL="0" indent="0">
              <a:buNone/>
            </a:pPr>
            <a:endParaRPr lang="tr-TR" sz="1600" b="1" dirty="0">
              <a:solidFill>
                <a:srgbClr val="CC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r-T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Neleri iyi yaparım, hangi konularda yeteneklerim var?</a:t>
            </a:r>
          </a:p>
          <a:p>
            <a:pPr lvl="1">
              <a:buFont typeface="Wingdings" pitchFamily="2" charset="2"/>
              <a:buChar char="§"/>
            </a:pPr>
            <a:endParaRPr lang="tr-TR" sz="2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tr-TR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Dikkatliyim</a:t>
            </a:r>
            <a:r>
              <a:rPr lang="tr-T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lvl="1">
              <a:buFont typeface="Wingdings" pitchFamily="2" charset="2"/>
              <a:buChar char="§"/>
            </a:pPr>
            <a:r>
              <a:rPr lang="tr-T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İyi bir dinleyiciyim,</a:t>
            </a:r>
          </a:p>
          <a:p>
            <a:pPr lvl="1">
              <a:buFont typeface="Wingdings" pitchFamily="2" charset="2"/>
              <a:buChar char="§"/>
            </a:pPr>
            <a:r>
              <a:rPr lang="tr-T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İyi resim yaparım,</a:t>
            </a:r>
          </a:p>
          <a:p>
            <a:pPr lvl="1">
              <a:buFont typeface="Wingdings" pitchFamily="2" charset="2"/>
              <a:buChar char="§"/>
            </a:pPr>
            <a:r>
              <a:rPr lang="tr-T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Sporda yetenekliyim,</a:t>
            </a:r>
          </a:p>
          <a:p>
            <a:pPr lvl="1">
              <a:buFont typeface="Wingdings" pitchFamily="2" charset="2"/>
              <a:buChar char="§"/>
            </a:pPr>
            <a:r>
              <a:rPr lang="tr-T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Şiir yazarım, çok okurum..</a:t>
            </a:r>
          </a:p>
          <a:p>
            <a:pPr lvl="1">
              <a:buFont typeface="Wingdings" pitchFamily="2" charset="2"/>
              <a:buChar char="§"/>
            </a:pPr>
            <a:r>
              <a:rPr lang="tr-T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Müzikte yetenekliyim,</a:t>
            </a:r>
          </a:p>
          <a:p>
            <a:pPr lvl="1">
              <a:buFont typeface="Wingdings" pitchFamily="2" charset="2"/>
              <a:buChar char="§"/>
            </a:pPr>
            <a:r>
              <a:rPr lang="tr-T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Mutfakta becerikliyim</a:t>
            </a:r>
          </a:p>
          <a:p>
            <a:pPr lvl="1">
              <a:buFont typeface="Wingdings" pitchFamily="2" charset="2"/>
              <a:buChar char="§"/>
            </a:pPr>
            <a:r>
              <a:rPr lang="tr-T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Bahçe işlerinde iyiyim, </a:t>
            </a:r>
          </a:p>
          <a:p>
            <a:pPr lvl="1">
              <a:buFont typeface="Wingdings" pitchFamily="2" charset="2"/>
              <a:buChar char="§"/>
            </a:pPr>
            <a:r>
              <a:rPr lang="tr-T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Matematikte yetenekliyim</a:t>
            </a:r>
          </a:p>
          <a:p>
            <a:pPr marL="457200" lvl="1" indent="0">
              <a:buNone/>
            </a:pPr>
            <a:endParaRPr lang="tr-TR" sz="2200" dirty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tr-TR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Peki sizin güçlü yönleriniz neler?</a:t>
            </a:r>
            <a:endParaRPr lang="tr-TR" sz="2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tr-TR" sz="1600" dirty="0"/>
          </a:p>
          <a:p>
            <a:endParaRPr lang="tr-TR" sz="1600" dirty="0"/>
          </a:p>
          <a:p>
            <a:endParaRPr lang="tr-TR" sz="1600" dirty="0"/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93355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İçerik Yer Tutucusu 2">
            <a:extLst>
              <a:ext uri="{FF2B5EF4-FFF2-40B4-BE49-F238E27FC236}">
                <a16:creationId xmlns:a16="http://schemas.microsoft.com/office/drawing/2014/main" xmlns="" id="{04E4E9EE-324E-4E81-99C5-588D61784E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751" y="2582009"/>
            <a:ext cx="3381152" cy="169588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4000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Kendimizi Tanımak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F87F6AFD-D30D-478E-B693-05F88F1C78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62632" y="1106130"/>
            <a:ext cx="5973097" cy="45701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43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Neleri severim..</a:t>
            </a:r>
            <a:endParaRPr lang="tr-TR" sz="4300" b="1" dirty="0">
              <a:solidFill>
                <a:srgbClr val="CC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tr-TR" sz="1800" b="1" dirty="0">
              <a:solidFill>
                <a:srgbClr val="CC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r-TR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Yaparken keyif aldığım etkinlikler neler?</a:t>
            </a:r>
          </a:p>
          <a:p>
            <a:pPr lvl="2"/>
            <a:r>
              <a:rPr lang="tr-TR" b="1" dirty="0">
                <a:latin typeface="Tahoma" pitchFamily="34" charset="0"/>
                <a:ea typeface="Tahoma" pitchFamily="34" charset="0"/>
                <a:cs typeface="Tahoma" pitchFamily="34" charset="0"/>
              </a:rPr>
              <a:t>Spor,</a:t>
            </a:r>
          </a:p>
          <a:p>
            <a:pPr lvl="2"/>
            <a:r>
              <a:rPr lang="tr-TR" b="1" dirty="0">
                <a:latin typeface="Tahoma" pitchFamily="34" charset="0"/>
                <a:ea typeface="Tahoma" pitchFamily="34" charset="0"/>
                <a:cs typeface="Tahoma" pitchFamily="34" charset="0"/>
              </a:rPr>
              <a:t>Sanat,</a:t>
            </a:r>
          </a:p>
          <a:p>
            <a:pPr lvl="2"/>
            <a:r>
              <a:rPr lang="tr-TR" b="1" dirty="0">
                <a:latin typeface="Tahoma" pitchFamily="34" charset="0"/>
                <a:ea typeface="Tahoma" pitchFamily="34" charset="0"/>
                <a:cs typeface="Tahoma" pitchFamily="34" charset="0"/>
              </a:rPr>
              <a:t>Doğa,</a:t>
            </a:r>
          </a:p>
          <a:p>
            <a:pPr lvl="2"/>
            <a:r>
              <a:rPr lang="tr-TR" b="1" dirty="0">
                <a:latin typeface="Tahoma" pitchFamily="34" charset="0"/>
                <a:ea typeface="Tahoma" pitchFamily="34" charset="0"/>
                <a:cs typeface="Tahoma" pitchFamily="34" charset="0"/>
              </a:rPr>
              <a:t>Bilim,</a:t>
            </a:r>
          </a:p>
          <a:p>
            <a:pPr lvl="2"/>
            <a:r>
              <a:rPr lang="tr-TR" b="1" dirty="0">
                <a:latin typeface="Tahoma" pitchFamily="34" charset="0"/>
                <a:ea typeface="Tahoma" pitchFamily="34" charset="0"/>
                <a:cs typeface="Tahoma" pitchFamily="34" charset="0"/>
              </a:rPr>
              <a:t>Teknoloji,</a:t>
            </a:r>
          </a:p>
          <a:p>
            <a:pPr lvl="2"/>
            <a:r>
              <a:rPr lang="tr-TR" b="1" dirty="0">
                <a:latin typeface="Tahoma" pitchFamily="34" charset="0"/>
                <a:ea typeface="Tahoma" pitchFamily="34" charset="0"/>
                <a:cs typeface="Tahoma" pitchFamily="34" charset="0"/>
              </a:rPr>
              <a:t>Edebiyat,</a:t>
            </a:r>
          </a:p>
          <a:p>
            <a:pPr lvl="2"/>
            <a:r>
              <a:rPr lang="tr-TR" b="1" dirty="0">
                <a:latin typeface="Tahoma" pitchFamily="34" charset="0"/>
                <a:ea typeface="Tahoma" pitchFamily="34" charset="0"/>
                <a:cs typeface="Tahoma" pitchFamily="34" charset="0"/>
              </a:rPr>
              <a:t>Sosyal ilişkiler</a:t>
            </a:r>
            <a:r>
              <a:rPr lang="tr-T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…</a:t>
            </a:r>
          </a:p>
          <a:p>
            <a:pPr lvl="2"/>
            <a:r>
              <a:rPr lang="tr-T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Oyunlar</a:t>
            </a:r>
          </a:p>
          <a:p>
            <a:pPr marL="914400" lvl="2" indent="0">
              <a:buNone/>
            </a:pPr>
            <a:endParaRPr lang="tr-TR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584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8AC4603-E38A-46E5-9C34-9110B947D3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898" y="2324917"/>
            <a:ext cx="2849217" cy="1386870"/>
          </a:xfrm>
        </p:spPr>
        <p:txBody>
          <a:bodyPr>
            <a:normAutofit fontScale="47500" lnSpcReduction="20000"/>
          </a:bodyPr>
          <a:lstStyle/>
          <a:p>
            <a:pPr marL="0" lvl="0" indent="0" algn="ctr">
              <a:buNone/>
            </a:pPr>
            <a:r>
              <a:rPr lang="tr-TR" sz="8400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Kendimizi Tanımak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62775EA2-A1DC-4B0E-8C6B-75D85FA7D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45219" y="255181"/>
            <a:ext cx="7166343" cy="646459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tr-TR" sz="32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Geliştirmem </a:t>
            </a:r>
            <a:r>
              <a:rPr lang="tr-TR" sz="3200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gereken özelliklerim:  </a:t>
            </a:r>
          </a:p>
          <a:p>
            <a:pPr marL="0" lvl="0" indent="0">
              <a:buNone/>
            </a:pPr>
            <a:endParaRPr lang="tr-TR" sz="1000" b="1" dirty="0">
              <a:solidFill>
                <a:srgbClr val="AE027D"/>
              </a:solidFill>
            </a:endParaRPr>
          </a:p>
          <a:p>
            <a:pPr marL="0" lvl="0" indent="0">
              <a:buNone/>
            </a:pPr>
            <a:r>
              <a:rPr lang="tr-T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r-T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Yaparken </a:t>
            </a:r>
            <a:r>
              <a:rPr lang="tr-T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zorlandığım, biraz çaba göstermem   </a:t>
            </a:r>
          </a:p>
          <a:p>
            <a:pPr marL="0" lvl="0" indent="0">
              <a:buNone/>
            </a:pPr>
            <a:r>
              <a:rPr lang="tr-T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gereken </a:t>
            </a:r>
            <a:r>
              <a:rPr lang="tr-T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şeyler neler?</a:t>
            </a:r>
            <a:endParaRPr lang="tr-TR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>
              <a:buNone/>
            </a:pPr>
            <a:endParaRPr lang="tr-TR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r>
              <a:rPr lang="tr-T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Ödevlerimi yetiştiremiyorum, zamanı daha iyi planlamaya ihtiyacım var,</a:t>
            </a:r>
            <a:endParaRPr lang="tr-T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lvl="2" indent="0">
              <a:buNone/>
            </a:pPr>
            <a:endParaRPr lang="tr-T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r>
              <a:rPr lang="tr-T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Bazı dersleri anlayabilmek için daha çok zaman </a:t>
            </a:r>
            <a:r>
              <a:rPr lang="tr-T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ayırabilirim,</a:t>
            </a:r>
            <a:endParaRPr lang="tr-T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lvl="2" indent="0">
              <a:buNone/>
            </a:pPr>
            <a:endParaRPr lang="tr-T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r>
              <a:rPr lang="tr-T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El becerilerimi geliştirmek için mutfak işlerinde aileme yardım edebilirim</a:t>
            </a:r>
          </a:p>
          <a:p>
            <a:pPr marL="914400" lvl="2" indent="0">
              <a:buNone/>
            </a:pPr>
            <a:endParaRPr lang="tr-T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r>
              <a:rPr lang="tr-T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Çabuk yoruluyorum, spor yaparak kaslarımı </a:t>
            </a:r>
            <a:r>
              <a:rPr lang="tr-T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güçlendirebilirim,</a:t>
            </a:r>
            <a:endParaRPr lang="tr-T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lvl="2" indent="0">
              <a:buNone/>
            </a:pPr>
            <a:endParaRPr lang="tr-T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r>
              <a:rPr lang="tr-T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Okula giderken uyanamıyorum, uyku saatime daha çok dikkat edebilirim.</a:t>
            </a:r>
            <a:endParaRPr lang="tr-T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lvl="2" indent="0">
              <a:buNone/>
            </a:pPr>
            <a:endParaRPr lang="tr-TR" sz="10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lvl="2" indent="0">
              <a:buNone/>
            </a:pPr>
            <a:r>
              <a:rPr lang="tr-TR" sz="1800" b="1" dirty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</a:t>
            </a:r>
            <a:r>
              <a:rPr lang="tr-TR" sz="1800" b="1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Sizce bu listeye başka neler ekleyebiliriz?</a:t>
            </a:r>
            <a:endParaRPr lang="tr-TR" sz="1800" b="1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14335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DAF7145-1FF9-4614-8017-FA1B0C135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43" y="603682"/>
            <a:ext cx="11398103" cy="920318"/>
          </a:xfrm>
        </p:spPr>
        <p:txBody>
          <a:bodyPr>
            <a:noAutofit/>
          </a:bodyPr>
          <a:lstStyle/>
          <a:p>
            <a:r>
              <a:rPr lang="tr-TR" sz="40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Kendimizi ne </a:t>
            </a:r>
            <a:r>
              <a:rPr lang="tr-TR" sz="4000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kadar tanıyoruz </a:t>
            </a:r>
            <a:r>
              <a:rPr lang="tr-TR" sz="4000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anose="05000000000000000000" pitchFamily="2" charset="2"/>
              </a:rPr>
              <a:t>?</a:t>
            </a:r>
            <a:endParaRPr lang="tr-TR" sz="4000" b="1" dirty="0">
              <a:solidFill>
                <a:srgbClr val="CC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DB656AB-1063-4616-B932-5901E9B68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1" y="1786271"/>
            <a:ext cx="10407319" cy="4699590"/>
          </a:xfrm>
        </p:spPr>
        <p:txBody>
          <a:bodyPr>
            <a:normAutofit/>
          </a:bodyPr>
          <a:lstStyle/>
          <a:p>
            <a:r>
              <a:rPr lang="tr-TR" sz="2400" dirty="0"/>
              <a:t>Benim en güçlü özelliğim ……………………… </a:t>
            </a:r>
            <a:r>
              <a:rPr lang="tr-TR" sz="2400" dirty="0" err="1"/>
              <a:t>dır</a:t>
            </a:r>
            <a:r>
              <a:rPr lang="tr-TR" sz="2400" dirty="0"/>
              <a:t>.</a:t>
            </a:r>
          </a:p>
          <a:p>
            <a:r>
              <a:rPr lang="tr-TR" sz="2400" dirty="0"/>
              <a:t>Arkadaşlarım benim …………………….. konusunda yetenekli olduğumu söyler.</a:t>
            </a:r>
          </a:p>
          <a:p>
            <a:r>
              <a:rPr lang="tr-TR" sz="2400" dirty="0"/>
              <a:t>Eğer denemiş olsaydım ………………………. konusunda başarılı olacağımı düşünüyorum.</a:t>
            </a:r>
          </a:p>
          <a:p>
            <a:r>
              <a:rPr lang="tr-TR" sz="2400" dirty="0"/>
              <a:t>Ailem evde ……………………….</a:t>
            </a:r>
            <a:r>
              <a:rPr lang="tr-TR" sz="2400" dirty="0" err="1"/>
              <a:t>yı</a:t>
            </a:r>
            <a:r>
              <a:rPr lang="tr-TR" sz="2400" dirty="0"/>
              <a:t>, benim çok iyi yaptığımı söyler.</a:t>
            </a:r>
          </a:p>
          <a:p>
            <a:r>
              <a:rPr lang="tr-TR" sz="2400" dirty="0"/>
              <a:t>Bence ……………………… konusunda kendimi biraz daha geliştirmeliyim.</a:t>
            </a:r>
          </a:p>
          <a:p>
            <a:r>
              <a:rPr lang="tr-TR" sz="2400" dirty="0"/>
              <a:t>Öğretmenim daha çok …………………… yapmamı tavsiye eder.</a:t>
            </a:r>
          </a:p>
          <a:p>
            <a:r>
              <a:rPr lang="tr-TR" sz="2400" dirty="0"/>
              <a:t>Boş zamanlarımda ……………………. ile ilgilenmek bana keyif verir.</a:t>
            </a:r>
          </a:p>
          <a:p>
            <a:r>
              <a:rPr lang="tr-TR" sz="2400" dirty="0"/>
              <a:t>Koşullarımız uygun olsaydı ………………………… ile ilgilenmek isterdim.</a:t>
            </a:r>
          </a:p>
          <a:p>
            <a:pPr marL="0" indent="0">
              <a:buNone/>
            </a:pPr>
            <a:endParaRPr lang="tr-TR" sz="1600" b="1" dirty="0">
              <a:solidFill>
                <a:srgbClr val="0000CC"/>
              </a:solidFill>
            </a:endParaRP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82813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167F96A-C2ED-4D5B-8EFB-A18C6982D3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1029</Words>
  <Application>Microsoft Office PowerPoint</Application>
  <PresentationFormat>Özel</PresentationFormat>
  <Paragraphs>265</Paragraphs>
  <Slides>26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Akış</vt:lpstr>
      <vt:lpstr>GELECEĞİ PLANLAMA</vt:lpstr>
      <vt:lpstr>Neler Konuşacağız?</vt:lpstr>
      <vt:lpstr>  “GELECEK” Ne Demek?  Gelecek deyince aklınıza ne geliyor? </vt:lpstr>
      <vt:lpstr>PowerPoint Sunusu</vt:lpstr>
      <vt:lpstr>Neden geleceğimizi planlarız?</vt:lpstr>
      <vt:lpstr>Geleceğimizi planlarken ilk adım…</vt:lpstr>
      <vt:lpstr>PowerPoint Sunusu</vt:lpstr>
      <vt:lpstr>PowerPoint Sunusu</vt:lpstr>
      <vt:lpstr>Kendimizi ne kadar tanıyoruz ?</vt:lpstr>
      <vt:lpstr>Geleceğimizi planlarken kendimizi tanımanın önemi…</vt:lpstr>
      <vt:lpstr>Büyüdüğünde Ne Olacaksın?</vt:lpstr>
      <vt:lpstr>MESLEK NEDİR?</vt:lpstr>
      <vt:lpstr>MESLEK SEÇİMİ…</vt:lpstr>
      <vt:lpstr>Hangi Meslekleri Biliyorum?</vt:lpstr>
      <vt:lpstr>Meslek seçimi nasıl başlar?</vt:lpstr>
      <vt:lpstr>İlgi ve Meslek Seçimi</vt:lpstr>
      <vt:lpstr>Yetenek ve Meslek Seçimi </vt:lpstr>
      <vt:lpstr>HEDEF BELİRLE…</vt:lpstr>
      <vt:lpstr>      Gelecek Hedeflerimiz…</vt:lpstr>
      <vt:lpstr>Gelecek Hedeflerimiz…</vt:lpstr>
      <vt:lpstr>Gelecek Hedeflerimiz…</vt:lpstr>
      <vt:lpstr>Gelecek Hedeflerimiz…</vt:lpstr>
      <vt:lpstr>Zaman Yönetimi</vt:lpstr>
      <vt:lpstr>Günlük/Haftalık Plan Oluşturabilirsiniz</vt:lpstr>
      <vt:lpstr>ŞİMDİ SIRA SİZDE….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GELECEĞİ PLANLAMA</dc:title>
  <dc:creator/>
  <cp:lastModifiedBy/>
  <cp:revision>2</cp:revision>
  <dcterms:created xsi:type="dcterms:W3CDTF">2020-10-14T06:29:28Z</dcterms:created>
  <dcterms:modified xsi:type="dcterms:W3CDTF">2021-10-18T07:38:33Z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TC034313779991</vt:lpwstr>
  </property>
</Properties>
</file>