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92" r:id="rId3"/>
    <p:sldId id="287" r:id="rId4"/>
    <p:sldId id="257" r:id="rId5"/>
    <p:sldId id="258" r:id="rId6"/>
    <p:sldId id="283" r:id="rId7"/>
    <p:sldId id="284" r:id="rId8"/>
    <p:sldId id="285" r:id="rId9"/>
    <p:sldId id="286" r:id="rId10"/>
    <p:sldId id="296" r:id="rId11"/>
    <p:sldId id="270" r:id="rId12"/>
    <p:sldId id="271" r:id="rId13"/>
    <p:sldId id="272" r:id="rId14"/>
    <p:sldId id="273" r:id="rId15"/>
    <p:sldId id="274" r:id="rId16"/>
    <p:sldId id="275" r:id="rId17"/>
    <p:sldId id="293" r:id="rId18"/>
    <p:sldId id="294" r:id="rId19"/>
    <p:sldId id="289" r:id="rId20"/>
    <p:sldId id="276" r:id="rId21"/>
    <p:sldId id="277" r:id="rId22"/>
    <p:sldId id="278" r:id="rId23"/>
    <p:sldId id="279" r:id="rId24"/>
    <p:sldId id="280" r:id="rId25"/>
    <p:sldId id="281" r:id="rId26"/>
    <p:sldId id="282" r:id="rId27"/>
    <p:sldId id="290" r:id="rId28"/>
    <p:sldId id="291" r:id="rId29"/>
    <p:sldId id="259" r:id="rId30"/>
    <p:sldId id="260" r:id="rId31"/>
    <p:sldId id="261" r:id="rId32"/>
    <p:sldId id="262" r:id="rId33"/>
    <p:sldId id="263" r:id="rId34"/>
    <p:sldId id="264" r:id="rId35"/>
    <p:sldId id="265" r:id="rId36"/>
    <p:sldId id="266" r:id="rId37"/>
    <p:sldId id="267" r:id="rId38"/>
    <p:sldId id="268" r:id="rId39"/>
    <p:sldId id="269"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EDA459F-0272-4C59-9450-5EAB06A9962C}" type="datetimeFigureOut">
              <a:rPr lang="tr-TR" smtClean="0"/>
              <a:t>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ABB1E1-EB47-4805-B7DD-3AB338A9559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16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DA459F-0272-4C59-9450-5EAB06A9962C}" type="datetimeFigureOut">
              <a:rPr lang="tr-TR" smtClean="0"/>
              <a:t>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ABB1E1-EB47-4805-B7DD-3AB338A9559B}" type="slidenum">
              <a:rPr lang="tr-TR" smtClean="0"/>
              <a:t>‹#›</a:t>
            </a:fld>
            <a:endParaRPr lang="tr-TR"/>
          </a:p>
        </p:txBody>
      </p:sp>
    </p:spTree>
    <p:extLst>
      <p:ext uri="{BB962C8B-B14F-4D97-AF65-F5344CB8AC3E}">
        <p14:creationId xmlns:p14="http://schemas.microsoft.com/office/powerpoint/2010/main" val="251382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DA459F-0272-4C59-9450-5EAB06A9962C}" type="datetimeFigureOut">
              <a:rPr lang="tr-TR" smtClean="0"/>
              <a:t>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ABB1E1-EB47-4805-B7DD-3AB338A9559B}" type="slidenum">
              <a:rPr lang="tr-TR" smtClean="0"/>
              <a:t>‹#›</a:t>
            </a:fld>
            <a:endParaRPr lang="tr-TR"/>
          </a:p>
        </p:txBody>
      </p:sp>
    </p:spTree>
    <p:extLst>
      <p:ext uri="{BB962C8B-B14F-4D97-AF65-F5344CB8AC3E}">
        <p14:creationId xmlns:p14="http://schemas.microsoft.com/office/powerpoint/2010/main" val="173597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DA459F-0272-4C59-9450-5EAB06A9962C}" type="datetimeFigureOut">
              <a:rPr lang="tr-TR" smtClean="0"/>
              <a:t>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ABB1E1-EB47-4805-B7DD-3AB338A9559B}" type="slidenum">
              <a:rPr lang="tr-TR" smtClean="0"/>
              <a:t>‹#›</a:t>
            </a:fld>
            <a:endParaRPr lang="tr-TR"/>
          </a:p>
        </p:txBody>
      </p:sp>
    </p:spTree>
    <p:extLst>
      <p:ext uri="{BB962C8B-B14F-4D97-AF65-F5344CB8AC3E}">
        <p14:creationId xmlns:p14="http://schemas.microsoft.com/office/powerpoint/2010/main" val="334765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EDA459F-0272-4C59-9450-5EAB06A9962C}" type="datetimeFigureOut">
              <a:rPr lang="tr-TR" smtClean="0"/>
              <a:t>7.01.2022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ABB1E1-EB47-4805-B7DD-3AB338A9559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78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EDA459F-0272-4C59-9450-5EAB06A9962C}" type="datetimeFigureOut">
              <a:rPr lang="tr-TR" smtClean="0"/>
              <a:t>7.01.2022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ABB1E1-EB47-4805-B7DD-3AB338A9559B}" type="slidenum">
              <a:rPr lang="tr-TR" smtClean="0"/>
              <a:t>‹#›</a:t>
            </a:fld>
            <a:endParaRPr lang="tr-TR"/>
          </a:p>
        </p:txBody>
      </p:sp>
    </p:spTree>
    <p:extLst>
      <p:ext uri="{BB962C8B-B14F-4D97-AF65-F5344CB8AC3E}">
        <p14:creationId xmlns:p14="http://schemas.microsoft.com/office/powerpoint/2010/main" val="18600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EDA459F-0272-4C59-9450-5EAB06A9962C}" type="datetimeFigureOut">
              <a:rPr lang="tr-TR" smtClean="0"/>
              <a:t>7.01.2022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ABB1E1-EB47-4805-B7DD-3AB338A9559B}" type="slidenum">
              <a:rPr lang="tr-TR" smtClean="0"/>
              <a:t>‹#›</a:t>
            </a:fld>
            <a:endParaRPr lang="tr-TR"/>
          </a:p>
        </p:txBody>
      </p:sp>
    </p:spTree>
    <p:extLst>
      <p:ext uri="{BB962C8B-B14F-4D97-AF65-F5344CB8AC3E}">
        <p14:creationId xmlns:p14="http://schemas.microsoft.com/office/powerpoint/2010/main" val="372982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EDA459F-0272-4C59-9450-5EAB06A9962C}" type="datetimeFigureOut">
              <a:rPr lang="tr-TR" smtClean="0"/>
              <a:t>7.01.2022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ABB1E1-EB47-4805-B7DD-3AB338A9559B}" type="slidenum">
              <a:rPr lang="tr-TR" smtClean="0"/>
              <a:t>‹#›</a:t>
            </a:fld>
            <a:endParaRPr lang="tr-TR"/>
          </a:p>
        </p:txBody>
      </p:sp>
    </p:spTree>
    <p:extLst>
      <p:ext uri="{BB962C8B-B14F-4D97-AF65-F5344CB8AC3E}">
        <p14:creationId xmlns:p14="http://schemas.microsoft.com/office/powerpoint/2010/main" val="285851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DA459F-0272-4C59-9450-5EAB06A9962C}" type="datetimeFigureOut">
              <a:rPr lang="tr-TR" smtClean="0"/>
              <a:t>7.01.2022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2AABB1E1-EB47-4805-B7DD-3AB338A9559B}" type="slidenum">
              <a:rPr lang="tr-TR" smtClean="0"/>
              <a:t>‹#›</a:t>
            </a:fld>
            <a:endParaRPr lang="tr-TR"/>
          </a:p>
        </p:txBody>
      </p:sp>
    </p:spTree>
    <p:extLst>
      <p:ext uri="{BB962C8B-B14F-4D97-AF65-F5344CB8AC3E}">
        <p14:creationId xmlns:p14="http://schemas.microsoft.com/office/powerpoint/2010/main" val="15447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DA459F-0272-4C59-9450-5EAB06A9962C}" type="datetimeFigureOut">
              <a:rPr lang="tr-TR" smtClean="0"/>
              <a:t>7.01.2022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ABB1E1-EB47-4805-B7DD-3AB338A9559B}" type="slidenum">
              <a:rPr lang="tr-TR" smtClean="0"/>
              <a:t>‹#›</a:t>
            </a:fld>
            <a:endParaRPr lang="tr-TR"/>
          </a:p>
        </p:txBody>
      </p:sp>
    </p:spTree>
    <p:extLst>
      <p:ext uri="{BB962C8B-B14F-4D97-AF65-F5344CB8AC3E}">
        <p14:creationId xmlns:p14="http://schemas.microsoft.com/office/powerpoint/2010/main" val="275115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EDA459F-0272-4C59-9450-5EAB06A9962C}" type="datetimeFigureOut">
              <a:rPr lang="tr-TR" smtClean="0"/>
              <a:t>7.01.2022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ABB1E1-EB47-4805-B7DD-3AB338A9559B}" type="slidenum">
              <a:rPr lang="tr-TR" smtClean="0"/>
              <a:t>‹#›</a:t>
            </a:fld>
            <a:endParaRPr lang="tr-TR"/>
          </a:p>
        </p:txBody>
      </p:sp>
    </p:spTree>
    <p:extLst>
      <p:ext uri="{BB962C8B-B14F-4D97-AF65-F5344CB8AC3E}">
        <p14:creationId xmlns:p14="http://schemas.microsoft.com/office/powerpoint/2010/main" val="134472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DA459F-0272-4C59-9450-5EAB06A9962C}" type="datetimeFigureOut">
              <a:rPr lang="tr-TR" smtClean="0"/>
              <a:t>7.01.2022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ABB1E1-EB47-4805-B7DD-3AB338A9559B}"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42921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 y="710665"/>
            <a:ext cx="12192000" cy="955964"/>
          </a:xfrm>
        </p:spPr>
        <p:txBody>
          <a:bodyPr>
            <a:normAutofit fontScale="90000"/>
          </a:bodyPr>
          <a:lstStyle/>
          <a:p>
            <a:pPr algn="ctr"/>
            <a:r>
              <a:rPr lang="tr-TR" b="1" dirty="0">
                <a:latin typeface="Candara" panose="020E0502030303020204" pitchFamily="34" charset="0"/>
              </a:rPr>
              <a:t>Problem Çözme Becerileri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682" y="5731421"/>
            <a:ext cx="3124636" cy="43821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818" y="1936654"/>
            <a:ext cx="5666509" cy="3524742"/>
          </a:xfrm>
          <a:prstGeom prst="rect">
            <a:avLst/>
          </a:prstGeom>
        </p:spPr>
      </p:pic>
    </p:spTree>
    <p:extLst>
      <p:ext uri="{BB962C8B-B14F-4D97-AF65-F5344CB8AC3E}">
        <p14:creationId xmlns:p14="http://schemas.microsoft.com/office/powerpoint/2010/main" val="30476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lstStyle/>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r>
              <a:rPr lang="tr-TR" b="1" dirty="0">
                <a:latin typeface="Candara" panose="020E0502030303020204" pitchFamily="34" charset="0"/>
              </a:rPr>
              <a:t>1. KİŞİSEL SORUNLAR</a:t>
            </a:r>
          </a:p>
          <a:p>
            <a:pPr marL="0" indent="0" algn="ctr">
              <a:buNone/>
            </a:pPr>
            <a:endParaRPr lang="tr-TR" dirty="0">
              <a:latin typeface="Candara" panose="020E0502030303020204" pitchFamily="34" charset="0"/>
            </a:endParaRPr>
          </a:p>
          <a:p>
            <a:pPr marL="0" indent="0" algn="ctr">
              <a:buNone/>
            </a:pPr>
            <a:r>
              <a:rPr lang="tr-TR" dirty="0">
                <a:latin typeface="Candara" panose="020E0502030303020204" pitchFamily="34" charset="0"/>
              </a:rPr>
              <a:t>Kişisel problemler yaşadığımızda neler yapıyoruz?</a:t>
            </a:r>
          </a:p>
          <a:p>
            <a:pPr marL="0" indent="0" algn="ctr">
              <a:buNone/>
            </a:pPr>
            <a:r>
              <a:rPr lang="tr-TR" dirty="0">
                <a:latin typeface="Candara" panose="020E0502030303020204" pitchFamily="34" charset="0"/>
              </a:rPr>
              <a:t>						neler yapabiliriz?</a:t>
            </a:r>
          </a:p>
        </p:txBody>
      </p:sp>
    </p:spTree>
    <p:extLst>
      <p:ext uri="{BB962C8B-B14F-4D97-AF65-F5344CB8AC3E}">
        <p14:creationId xmlns:p14="http://schemas.microsoft.com/office/powerpoint/2010/main" val="158348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780197"/>
          </a:xfrm>
        </p:spPr>
        <p:txBody>
          <a:bodyPr/>
          <a:lstStyle/>
          <a:p>
            <a:r>
              <a:rPr lang="tr-TR" b="1" dirty="0">
                <a:latin typeface="Candara" panose="020E0502030303020204" pitchFamily="34" charset="0"/>
              </a:rPr>
              <a:t>Probleme Nasıl Yaklaşılmalı?</a:t>
            </a: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3974815093"/>
              </p:ext>
            </p:extLst>
          </p:nvPr>
        </p:nvGraphicFramePr>
        <p:xfrm>
          <a:off x="927562" y="1066800"/>
          <a:ext cx="10397836" cy="5011128"/>
        </p:xfrm>
        <a:graphic>
          <a:graphicData uri="http://schemas.openxmlformats.org/drawingml/2006/table">
            <a:tbl>
              <a:tblPr firstRow="1" firstCol="1" bandRow="1">
                <a:tableStyleId>{5C22544A-7EE6-4342-B048-85BDC9FD1C3A}</a:tableStyleId>
              </a:tblPr>
              <a:tblGrid>
                <a:gridCol w="5198918">
                  <a:extLst>
                    <a:ext uri="{9D8B030D-6E8A-4147-A177-3AD203B41FA5}">
                      <a16:colId xmlns:a16="http://schemas.microsoft.com/office/drawing/2014/main" val="2218672817"/>
                    </a:ext>
                  </a:extLst>
                </a:gridCol>
                <a:gridCol w="5198918">
                  <a:extLst>
                    <a:ext uri="{9D8B030D-6E8A-4147-A177-3AD203B41FA5}">
                      <a16:colId xmlns:a16="http://schemas.microsoft.com/office/drawing/2014/main" val="3620819027"/>
                    </a:ext>
                  </a:extLst>
                </a:gridCol>
              </a:tblGrid>
              <a:tr h="460812">
                <a:tc>
                  <a:txBody>
                    <a:bodyPr/>
                    <a:lstStyle/>
                    <a:p>
                      <a:pPr algn="ctr">
                        <a:lnSpc>
                          <a:spcPct val="107000"/>
                        </a:lnSpc>
                        <a:spcAft>
                          <a:spcPts val="0"/>
                        </a:spcAft>
                      </a:pPr>
                      <a:r>
                        <a:rPr lang="tr-TR" sz="2000" dirty="0">
                          <a:effectLst/>
                          <a:latin typeface="Candara" panose="020E0502030303020204" pitchFamily="34" charset="0"/>
                        </a:rPr>
                        <a:t>Olumlu Sorun Yönelimi</a:t>
                      </a:r>
                      <a:endParaRPr lang="tr-TR"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algn="ctr">
                        <a:lnSpc>
                          <a:spcPct val="107000"/>
                        </a:lnSpc>
                        <a:spcAft>
                          <a:spcPts val="0"/>
                        </a:spcAft>
                      </a:pPr>
                      <a:r>
                        <a:rPr lang="tr-TR" sz="2000" dirty="0">
                          <a:effectLst/>
                          <a:latin typeface="Candara" panose="020E0502030303020204" pitchFamily="34" charset="0"/>
                        </a:rPr>
                        <a:t>Olumsuz Sorun Yönelimi</a:t>
                      </a:r>
                      <a:endParaRPr lang="tr-TR" sz="20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145561477"/>
                  </a:ext>
                </a:extLst>
              </a:tr>
              <a:tr h="598658">
                <a:tc>
                  <a:txBody>
                    <a:bodyPr/>
                    <a:lstStyle/>
                    <a:p>
                      <a:pPr>
                        <a:lnSpc>
                          <a:spcPct val="107000"/>
                        </a:lnSpc>
                        <a:spcAft>
                          <a:spcPts val="0"/>
                        </a:spcAft>
                      </a:pPr>
                      <a:r>
                        <a:rPr lang="tr-TR" sz="1400" dirty="0">
                          <a:effectLst/>
                          <a:latin typeface="Candara" panose="020E0502030303020204" pitchFamily="34" charset="0"/>
                        </a:rPr>
                        <a:t>Sorunları göz ardı etmez</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rowSpan="2">
                  <a:txBody>
                    <a:bodyPr/>
                    <a:lstStyle/>
                    <a:p>
                      <a:pPr>
                        <a:lnSpc>
                          <a:spcPct val="107000"/>
                        </a:lnSpc>
                        <a:spcAft>
                          <a:spcPts val="0"/>
                        </a:spcAft>
                      </a:pPr>
                      <a:r>
                        <a:rPr lang="tr-TR" sz="1400" dirty="0">
                          <a:effectLst/>
                          <a:latin typeface="Candara" panose="020E0502030303020204" pitchFamily="34" charset="0"/>
                        </a:rPr>
                        <a:t>Sorunlar ortaya çıktığında onları görmez veya görmezden gelir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400" dirty="0">
                          <a:effectLst/>
                          <a:latin typeface="Candara" panose="020E0502030303020204" pitchFamily="34" charset="0"/>
                        </a:rPr>
                        <a:t> </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88697126"/>
                  </a:ext>
                </a:extLst>
              </a:tr>
              <a:tr h="460812">
                <a:tc>
                  <a:txBody>
                    <a:bodyPr/>
                    <a:lstStyle/>
                    <a:p>
                      <a:pPr>
                        <a:lnSpc>
                          <a:spcPct val="107000"/>
                        </a:lnSpc>
                        <a:spcAft>
                          <a:spcPts val="0"/>
                        </a:spcAft>
                      </a:pPr>
                      <a:r>
                        <a:rPr lang="tr-TR" sz="1400" dirty="0">
                          <a:effectLst/>
                          <a:latin typeface="Candara" panose="020E0502030303020204" pitchFamily="34" charset="0"/>
                        </a:rPr>
                        <a:t>Sorunları yaşamın bir parçası olarak görür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vMerge="1">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0608439"/>
                  </a:ext>
                </a:extLst>
              </a:tr>
              <a:tr h="598658">
                <a:tc>
                  <a:txBody>
                    <a:bodyPr/>
                    <a:lstStyle/>
                    <a:p>
                      <a:pPr>
                        <a:lnSpc>
                          <a:spcPct val="107000"/>
                        </a:lnSpc>
                        <a:spcAft>
                          <a:spcPts val="0"/>
                        </a:spcAft>
                      </a:pPr>
                      <a:r>
                        <a:rPr lang="tr-TR" sz="1400" dirty="0">
                          <a:effectLst/>
                          <a:latin typeface="Candara" panose="020E0502030303020204" pitchFamily="34" charset="0"/>
                        </a:rPr>
                        <a:t>Sorunların nedenlerini doğru kaynaklara atfedebilir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a:lnSpc>
                          <a:spcPct val="107000"/>
                        </a:lnSpc>
                        <a:spcAft>
                          <a:spcPts val="0"/>
                        </a:spcAft>
                      </a:pPr>
                      <a:r>
                        <a:rPr lang="tr-TR" sz="1400" dirty="0">
                          <a:effectLst/>
                          <a:latin typeface="Candara" panose="020E0502030303020204" pitchFamily="34" charset="0"/>
                        </a:rPr>
                        <a:t>Sorunların nedenlerini ya kendine ya da başkalarına atfeder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1940697954"/>
                  </a:ext>
                </a:extLst>
              </a:tr>
              <a:tr h="497556">
                <a:tc>
                  <a:txBody>
                    <a:bodyPr/>
                    <a:lstStyle/>
                    <a:p>
                      <a:pPr>
                        <a:lnSpc>
                          <a:spcPct val="107000"/>
                        </a:lnSpc>
                        <a:spcAft>
                          <a:spcPts val="0"/>
                        </a:spcAft>
                      </a:pPr>
                      <a:r>
                        <a:rPr lang="tr-TR" sz="1400" dirty="0">
                          <a:effectLst/>
                          <a:latin typeface="Candara" panose="020E0502030303020204" pitchFamily="34" charset="0"/>
                        </a:rPr>
                        <a:t>Sorunu faydalanılacak olumlu bir şey olarak algılar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a:lnSpc>
                          <a:spcPct val="107000"/>
                        </a:lnSpc>
                        <a:spcAft>
                          <a:spcPts val="0"/>
                        </a:spcAft>
                      </a:pPr>
                      <a:r>
                        <a:rPr lang="tr-TR" sz="1400" dirty="0">
                          <a:effectLst/>
                          <a:latin typeface="Candara" panose="020E0502030303020204" pitchFamily="34" charset="0"/>
                        </a:rPr>
                        <a:t>Sorunları bir tehdit olarak algılar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310377876"/>
                  </a:ext>
                </a:extLst>
              </a:tr>
              <a:tr h="598658">
                <a:tc>
                  <a:txBody>
                    <a:bodyPr/>
                    <a:lstStyle/>
                    <a:p>
                      <a:pPr>
                        <a:lnSpc>
                          <a:spcPct val="107000"/>
                        </a:lnSpc>
                        <a:spcAft>
                          <a:spcPts val="0"/>
                        </a:spcAft>
                      </a:pPr>
                      <a:r>
                        <a:rPr lang="tr-TR" sz="1400" dirty="0">
                          <a:effectLst/>
                          <a:latin typeface="Candara" panose="020E0502030303020204" pitchFamily="34" charset="0"/>
                        </a:rPr>
                        <a:t>Sorunların çözülebilir olduğuna inanır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a:lnSpc>
                          <a:spcPct val="107000"/>
                        </a:lnSpc>
                        <a:spcAft>
                          <a:spcPts val="0"/>
                        </a:spcAft>
                      </a:pPr>
                      <a:r>
                        <a:rPr lang="tr-TR" sz="1400" dirty="0">
                          <a:effectLst/>
                          <a:latin typeface="Candara" panose="020E0502030303020204" pitchFamily="34" charset="0"/>
                        </a:rPr>
                        <a:t>Sorunların çözümünün çok zor olduğu yönünde beklentisi vardır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602338808"/>
                  </a:ext>
                </a:extLst>
              </a:tr>
              <a:tr h="598658">
                <a:tc>
                  <a:txBody>
                    <a:bodyPr/>
                    <a:lstStyle/>
                    <a:p>
                      <a:pPr>
                        <a:lnSpc>
                          <a:spcPct val="107000"/>
                        </a:lnSpc>
                        <a:spcAft>
                          <a:spcPts val="0"/>
                        </a:spcAft>
                      </a:pPr>
                      <a:r>
                        <a:rPr lang="tr-TR" sz="1400" dirty="0">
                          <a:effectLst/>
                          <a:latin typeface="Candara" panose="020E0502030303020204" pitchFamily="34" charset="0"/>
                        </a:rPr>
                        <a:t>Sorun çözebilmek için yeteneklerinin yeterli olduğuna inanır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a:lnSpc>
                          <a:spcPct val="107000"/>
                        </a:lnSpc>
                        <a:spcAft>
                          <a:spcPts val="0"/>
                        </a:spcAft>
                      </a:pPr>
                      <a:r>
                        <a:rPr lang="tr-TR" sz="1400" dirty="0">
                          <a:effectLst/>
                          <a:latin typeface="Candara" panose="020E0502030303020204" pitchFamily="34" charset="0"/>
                        </a:rPr>
                        <a:t>Sorun çözebilme konusunda kendi yetenek ve becerileri hakkında şüpheleri vardır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728236838"/>
                  </a:ext>
                </a:extLst>
              </a:tr>
              <a:tr h="598658">
                <a:tc>
                  <a:txBody>
                    <a:bodyPr/>
                    <a:lstStyle/>
                    <a:p>
                      <a:pPr>
                        <a:lnSpc>
                          <a:spcPct val="107000"/>
                        </a:lnSpc>
                        <a:spcAft>
                          <a:spcPts val="0"/>
                        </a:spcAft>
                      </a:pPr>
                      <a:r>
                        <a:rPr lang="tr-TR" sz="1400" dirty="0">
                          <a:effectLst/>
                          <a:latin typeface="Candara" panose="020E0502030303020204" pitchFamily="34" charset="0"/>
                        </a:rPr>
                        <a:t>Sorun çözümünün zaman ve çaba gerektirdiğinin bilincindedir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rowSpan="2">
                  <a:txBody>
                    <a:bodyPr/>
                    <a:lstStyle/>
                    <a:p>
                      <a:pPr>
                        <a:lnSpc>
                          <a:spcPct val="107000"/>
                        </a:lnSpc>
                        <a:spcAft>
                          <a:spcPts val="0"/>
                        </a:spcAft>
                      </a:pPr>
                      <a:r>
                        <a:rPr lang="tr-TR" sz="1400" dirty="0">
                          <a:effectLst/>
                          <a:latin typeface="Candara" panose="020E0502030303020204" pitchFamily="34" charset="0"/>
                        </a:rPr>
                        <a:t> </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400" dirty="0">
                          <a:effectLst/>
                          <a:latin typeface="Candara" panose="020E0502030303020204" pitchFamily="34" charset="0"/>
                        </a:rPr>
                        <a:t>Sorunlar ortaya çıktığında kendini kolayca hüsrana uğramış ve tedirgin hisseder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641994717"/>
                  </a:ext>
                </a:extLst>
              </a:tr>
              <a:tr h="598658">
                <a:tc>
                  <a:txBody>
                    <a:bodyPr/>
                    <a:lstStyle/>
                    <a:p>
                      <a:pPr>
                        <a:lnSpc>
                          <a:spcPct val="107000"/>
                        </a:lnSpc>
                        <a:spcAft>
                          <a:spcPts val="0"/>
                        </a:spcAft>
                      </a:pPr>
                      <a:r>
                        <a:rPr lang="tr-TR" sz="1400" dirty="0">
                          <a:effectLst/>
                          <a:latin typeface="Candara" panose="020E0502030303020204" pitchFamily="34" charset="0"/>
                        </a:rPr>
                        <a:t>Sorunları çözme konusunda kararlıdır</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vMerge="1">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7375719"/>
                  </a:ext>
                </a:extLst>
              </a:tr>
            </a:tbl>
          </a:graphicData>
        </a:graphic>
      </p:graphicFrame>
    </p:spTree>
    <p:extLst>
      <p:ext uri="{BB962C8B-B14F-4D97-AF65-F5344CB8AC3E}">
        <p14:creationId xmlns:p14="http://schemas.microsoft.com/office/powerpoint/2010/main" val="186842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 Çözme Tarzları</a:t>
            </a:r>
          </a:p>
        </p:txBody>
      </p:sp>
      <p:sp>
        <p:nvSpPr>
          <p:cNvPr id="3" name="İçerik Yer Tutucusu 2"/>
          <p:cNvSpPr>
            <a:spLocks noGrp="1"/>
          </p:cNvSpPr>
          <p:nvPr>
            <p:ph idx="1"/>
          </p:nvPr>
        </p:nvSpPr>
        <p:spPr/>
        <p:txBody>
          <a:bodyPr/>
          <a:lstStyle/>
          <a:p>
            <a:r>
              <a:rPr lang="tr-TR" dirty="0">
                <a:latin typeface="Candara" panose="020E0502030303020204" pitchFamily="34" charset="0"/>
              </a:rPr>
              <a:t>Kaçınan Problem Çözme Tarzı</a:t>
            </a:r>
          </a:p>
          <a:p>
            <a:endParaRPr lang="tr-TR" dirty="0">
              <a:latin typeface="Candara" panose="020E0502030303020204" pitchFamily="34" charset="0"/>
            </a:endParaRPr>
          </a:p>
          <a:p>
            <a:pPr marL="0" indent="0" algn="just">
              <a:buNone/>
            </a:pPr>
            <a:r>
              <a:rPr lang="tr-TR" dirty="0">
                <a:latin typeface="Candara" panose="020E0502030303020204" pitchFamily="34" charset="0"/>
              </a:rPr>
              <a:t>	İşlevsel olmayan bir tarzdır. Bazı bireyler herhangi bir sorunla karşılaştıklarında hiçbir şey yapmazlar. Adeta sorun yokmuş gibi davranırlar veya onları ilgilendirmeyen bir durummuş gibi tavır sergilerler. Erteleme, pasiflik, hareketsizlik ve bağımlılık türünde davranışlar sergilerler.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456" y="3740727"/>
            <a:ext cx="4036363" cy="2438399"/>
          </a:xfrm>
          <a:prstGeom prst="rect">
            <a:avLst/>
          </a:prstGeom>
        </p:spPr>
      </p:pic>
    </p:spTree>
    <p:extLst>
      <p:ext uri="{BB962C8B-B14F-4D97-AF65-F5344CB8AC3E}">
        <p14:creationId xmlns:p14="http://schemas.microsoft.com/office/powerpoint/2010/main" val="207575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 Çözme Tarzları</a:t>
            </a:r>
          </a:p>
        </p:txBody>
      </p:sp>
      <p:sp>
        <p:nvSpPr>
          <p:cNvPr id="3" name="İçerik Yer Tutucusu 2"/>
          <p:cNvSpPr>
            <a:spLocks noGrp="1"/>
          </p:cNvSpPr>
          <p:nvPr>
            <p:ph idx="1"/>
          </p:nvPr>
        </p:nvSpPr>
        <p:spPr/>
        <p:txBody>
          <a:bodyPr>
            <a:normAutofit/>
          </a:bodyPr>
          <a:lstStyle/>
          <a:p>
            <a:r>
              <a:rPr lang="tr-TR" dirty="0">
                <a:latin typeface="Candara" panose="020E0502030303020204" pitchFamily="34" charset="0"/>
              </a:rPr>
              <a:t>Dürtüsel – Dikkatsiz Problem Çözme Tarzı</a:t>
            </a:r>
          </a:p>
          <a:p>
            <a:endParaRPr lang="tr-TR" dirty="0">
              <a:latin typeface="Candara" panose="020E0502030303020204" pitchFamily="34" charset="0"/>
            </a:endParaRPr>
          </a:p>
          <a:p>
            <a:pPr marL="0" indent="0" algn="just">
              <a:buNone/>
            </a:pPr>
            <a:r>
              <a:rPr lang="tr-TR" dirty="0">
                <a:latin typeface="Candara" panose="020E0502030303020204" pitchFamily="34" charset="0"/>
              </a:rPr>
              <a:t>	Dürtüselliği basitçe düşünmeden hareket etme olarak tanımlayabiliriz. Bu tarza sahip bireyler birkaç sorun çözüm tekniğini bilmektedirler. Çok az bilgi ile karşılaştıkları sorunu çözmeye çalışırlar. Deyim yerindeyse çalakalem yapılan bir problem çözme çabasıdır. Dürtü kontrol sorunu yaşayan biri, herhangi bir sorunla karşılaştığında, kızgınlık ve öfkesini kontrol edemez. Bu durum, bireyin sosyal ortamlarda çeşitli sorunlar yaşayacağının göstergesidir. Dürtüsel hareket eden kimse, davranışlarının kendisine ve başkalarına vereceği zararlı etkileri düşünemez. Ayrıca dürtüsel davranan bireyler, bir problemin çözümünü anında bekleme gibi aceleci bir özelliğe sahiptir.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5345" y="5001491"/>
            <a:ext cx="2131638" cy="1233054"/>
          </a:xfrm>
          <a:prstGeom prst="rect">
            <a:avLst/>
          </a:prstGeom>
        </p:spPr>
      </p:pic>
    </p:spTree>
    <p:extLst>
      <p:ext uri="{BB962C8B-B14F-4D97-AF65-F5344CB8AC3E}">
        <p14:creationId xmlns:p14="http://schemas.microsoft.com/office/powerpoint/2010/main" val="233533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 Çözme Tarzları</a:t>
            </a:r>
          </a:p>
        </p:txBody>
      </p:sp>
      <p:sp>
        <p:nvSpPr>
          <p:cNvPr id="3" name="İçerik Yer Tutucusu 2"/>
          <p:cNvSpPr>
            <a:spLocks noGrp="1"/>
          </p:cNvSpPr>
          <p:nvPr>
            <p:ph idx="1"/>
          </p:nvPr>
        </p:nvSpPr>
        <p:spPr/>
        <p:txBody>
          <a:bodyPr/>
          <a:lstStyle/>
          <a:p>
            <a:r>
              <a:rPr lang="tr-TR" dirty="0">
                <a:latin typeface="Candara" panose="020E0502030303020204" pitchFamily="34" charset="0"/>
              </a:rPr>
              <a:t>Akılcı Problem Çözme Tarzı</a:t>
            </a:r>
          </a:p>
          <a:p>
            <a:endParaRPr lang="tr-TR" dirty="0">
              <a:latin typeface="Candara" panose="020E0502030303020204" pitchFamily="34" charset="0"/>
            </a:endParaRPr>
          </a:p>
          <a:p>
            <a:pPr marL="0" indent="0">
              <a:buNone/>
            </a:pPr>
            <a:r>
              <a:rPr lang="tr-TR" dirty="0">
                <a:latin typeface="Candara" panose="020E0502030303020204" pitchFamily="34" charset="0"/>
              </a:rPr>
              <a:t>	Bu tarza sahip bireyler, karşılaştıkları problemleri 4 basamaktan oluşan sorun çözme becerilerini kullanarak ele almaktadır. </a:t>
            </a:r>
          </a:p>
          <a:p>
            <a:pPr marL="0" indent="0">
              <a:buNone/>
            </a:pPr>
            <a:r>
              <a:rPr lang="tr-TR" dirty="0">
                <a:latin typeface="Candara" panose="020E0502030303020204" pitchFamily="34" charset="0"/>
              </a:rPr>
              <a:t>a. Problemi Anlama</a:t>
            </a:r>
          </a:p>
          <a:p>
            <a:pPr marL="0" indent="0">
              <a:buNone/>
            </a:pPr>
            <a:r>
              <a:rPr lang="tr-TR" dirty="0">
                <a:latin typeface="Candara" panose="020E0502030303020204" pitchFamily="34" charset="0"/>
              </a:rPr>
              <a:t>b. Çözüm İçin Plan Yapma</a:t>
            </a:r>
          </a:p>
          <a:p>
            <a:pPr marL="0" indent="0">
              <a:buNone/>
            </a:pPr>
            <a:r>
              <a:rPr lang="tr-TR" dirty="0">
                <a:latin typeface="Candara" panose="020E0502030303020204" pitchFamily="34" charset="0"/>
              </a:rPr>
              <a:t>c. Planı Uygulama</a:t>
            </a:r>
          </a:p>
          <a:p>
            <a:pPr marL="0" indent="0">
              <a:buNone/>
            </a:pPr>
            <a:r>
              <a:rPr lang="tr-TR" dirty="0">
                <a:latin typeface="Candara" panose="020E0502030303020204" pitchFamily="34" charset="0"/>
              </a:rPr>
              <a:t>d. Sonuçları Değerlendirme</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072" y="3962401"/>
            <a:ext cx="3161607" cy="2015068"/>
          </a:xfrm>
          <a:prstGeom prst="rect">
            <a:avLst/>
          </a:prstGeom>
        </p:spPr>
      </p:pic>
    </p:spTree>
    <p:extLst>
      <p:ext uri="{BB962C8B-B14F-4D97-AF65-F5344CB8AC3E}">
        <p14:creationId xmlns:p14="http://schemas.microsoft.com/office/powerpoint/2010/main" val="196449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752488"/>
          </a:xfrm>
        </p:spPr>
        <p:txBody>
          <a:bodyPr/>
          <a:lstStyle/>
          <a:p>
            <a:r>
              <a:rPr lang="tr-TR" b="1" dirty="0">
                <a:latin typeface="Candara" panose="020E0502030303020204" pitchFamily="34" charset="0"/>
              </a:rPr>
              <a:t>Akılcı Problem Çözme Örnekleri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00107067"/>
              </p:ext>
            </p:extLst>
          </p:nvPr>
        </p:nvGraphicFramePr>
        <p:xfrm>
          <a:off x="416579" y="1039092"/>
          <a:ext cx="11419802" cy="5136185"/>
        </p:xfrm>
        <a:graphic>
          <a:graphicData uri="http://schemas.openxmlformats.org/drawingml/2006/table">
            <a:tbl>
              <a:tblPr firstRow="1" firstCol="1" bandRow="1">
                <a:tableStyleId>{5C22544A-7EE6-4342-B048-85BDC9FD1C3A}</a:tableStyleId>
              </a:tblPr>
              <a:tblGrid>
                <a:gridCol w="1273676">
                  <a:extLst>
                    <a:ext uri="{9D8B030D-6E8A-4147-A177-3AD203B41FA5}">
                      <a16:colId xmlns:a16="http://schemas.microsoft.com/office/drawing/2014/main" val="486556739"/>
                    </a:ext>
                  </a:extLst>
                </a:gridCol>
                <a:gridCol w="10146126">
                  <a:extLst>
                    <a:ext uri="{9D8B030D-6E8A-4147-A177-3AD203B41FA5}">
                      <a16:colId xmlns:a16="http://schemas.microsoft.com/office/drawing/2014/main" val="677639831"/>
                    </a:ext>
                  </a:extLst>
                </a:gridCol>
              </a:tblGrid>
              <a:tr h="913735">
                <a:tc>
                  <a:txBody>
                    <a:bodyPr/>
                    <a:lstStyle/>
                    <a:p>
                      <a:pPr algn="ctr">
                        <a:lnSpc>
                          <a:spcPct val="107000"/>
                        </a:lnSpc>
                        <a:spcAft>
                          <a:spcPts val="0"/>
                        </a:spcAft>
                      </a:pPr>
                      <a:r>
                        <a:rPr lang="tr-TR" sz="1400" dirty="0">
                          <a:effectLst/>
                          <a:latin typeface="Candara" panose="020E0502030303020204" pitchFamily="34" charset="0"/>
                        </a:rPr>
                        <a:t>Problem</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tc>
                <a:tc>
                  <a:txBody>
                    <a:bodyPr/>
                    <a:lstStyle/>
                    <a:p>
                      <a:pPr algn="ctr">
                        <a:lnSpc>
                          <a:spcPct val="107000"/>
                        </a:lnSpc>
                        <a:spcAft>
                          <a:spcPts val="0"/>
                        </a:spcAft>
                      </a:pPr>
                      <a:r>
                        <a:rPr lang="tr-TR" sz="1400" dirty="0">
                          <a:solidFill>
                            <a:schemeClr val="tx1"/>
                          </a:solidFill>
                          <a:effectLst/>
                          <a:latin typeface="Candara" panose="020E0502030303020204" pitchFamily="34" charset="0"/>
                        </a:rPr>
                        <a:t>“X” sözel derslerde başarılı olmasına rağmen, Yabancı Dil dersinde bir türlü istediği başarıyı elde edememekte.</a:t>
                      </a:r>
                      <a:endParaRPr lang="tr-TR"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noFill/>
                  </a:tcPr>
                </a:tc>
                <a:extLst>
                  <a:ext uri="{0D108BD9-81ED-4DB2-BD59-A6C34878D82A}">
                    <a16:rowId xmlns:a16="http://schemas.microsoft.com/office/drawing/2014/main" val="1919121478"/>
                  </a:ext>
                </a:extLst>
              </a:tr>
              <a:tr h="1653306">
                <a:tc>
                  <a:txBody>
                    <a:bodyPr/>
                    <a:lstStyle/>
                    <a:p>
                      <a:pPr algn="ctr">
                        <a:lnSpc>
                          <a:spcPct val="107000"/>
                        </a:lnSpc>
                        <a:spcAft>
                          <a:spcPts val="0"/>
                        </a:spcAft>
                      </a:pPr>
                      <a:r>
                        <a:rPr lang="tr-TR" sz="1400" dirty="0">
                          <a:effectLst/>
                          <a:latin typeface="Candara" panose="020E0502030303020204" pitchFamily="34" charset="0"/>
                        </a:rPr>
                        <a:t>Problemi Anlama</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tc>
                <a:tc>
                  <a:txBody>
                    <a:bodyPr/>
                    <a:lstStyle/>
                    <a:p>
                      <a:pPr algn="just">
                        <a:lnSpc>
                          <a:spcPct val="107000"/>
                        </a:lnSpc>
                        <a:spcAft>
                          <a:spcPts val="0"/>
                        </a:spcAft>
                      </a:pPr>
                      <a:r>
                        <a:rPr lang="tr-TR" sz="1400" dirty="0">
                          <a:effectLst/>
                          <a:latin typeface="Candara" panose="020E0502030303020204" pitchFamily="34" charset="0"/>
                        </a:rPr>
                        <a:t>“X”, Rehberlik Servisi ve öğretmeniyle yaptığı görüşmelerin sonucunda,  Yabancı Dil dersini sevmediği ve ne yaparsa yapsın başarılı olamadığı düşüncesini sürekli kendine tekrarladığının farkına vardı. Böylece olumsuz sorun yönelimine sahip olduğu, kendi yetenek ve becerilerine güvenmediği, sorunun çözümünün çok zor olduğu düşüncelerine kapıldığını fark etti. Bu nedenle henüz derse başlamadan dikkatinin dağıldığını ve öğretmene odaklanamadığını, evde ders çalışırken ise sürekli olarak kendisini başarılı olarak gördüğü derslere zaman ayırdığını gördü. </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tc>
                <a:extLst>
                  <a:ext uri="{0D108BD9-81ED-4DB2-BD59-A6C34878D82A}">
                    <a16:rowId xmlns:a16="http://schemas.microsoft.com/office/drawing/2014/main" val="4131412652"/>
                  </a:ext>
                </a:extLst>
              </a:tr>
              <a:tr h="1367649">
                <a:tc>
                  <a:txBody>
                    <a:bodyPr/>
                    <a:lstStyle/>
                    <a:p>
                      <a:pPr algn="ctr">
                        <a:lnSpc>
                          <a:spcPct val="107000"/>
                        </a:lnSpc>
                        <a:spcAft>
                          <a:spcPts val="0"/>
                        </a:spcAft>
                      </a:pPr>
                      <a:r>
                        <a:rPr lang="tr-TR" sz="1400" dirty="0">
                          <a:effectLst/>
                          <a:latin typeface="Candara" panose="020E0502030303020204" pitchFamily="34" charset="0"/>
                        </a:rPr>
                        <a:t>Çözüm İçin Plan Yapma</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tc>
                <a:tc>
                  <a:txBody>
                    <a:bodyPr/>
                    <a:lstStyle/>
                    <a:p>
                      <a:pPr algn="just">
                        <a:lnSpc>
                          <a:spcPct val="107000"/>
                        </a:lnSpc>
                        <a:spcAft>
                          <a:spcPts val="0"/>
                        </a:spcAft>
                      </a:pPr>
                      <a:r>
                        <a:rPr lang="tr-TR" sz="1400" dirty="0">
                          <a:effectLst/>
                          <a:latin typeface="Candara" panose="020E0502030303020204" pitchFamily="34" charset="0"/>
                        </a:rPr>
                        <a:t>“X” öncelikle dersle ilgili önyargılarını bir kenara bırakarak soruna olumlu şekilde yaklaşmaya karar verdi. Ders başlamadan önce kısa bir nefes egzersizi yaparak odaklanma sorununu ortadan kaldırmayı deneyebileceğini düşündü. Ayrıca Rehberlik Servisi ile bir görüşme yaparak zaman yönetimi çizelgesi hazırlayabileceğine, bu çizelgede başarılı olamadığı Yabancı Dil dersine yönelik daha uzun süre ayırabileceğine karar verdi. Son olarak aklına takılan konu ve soruları öğretmeniyle paylaşıp dönüt alabileceğini düşündü. </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tc>
                <a:extLst>
                  <a:ext uri="{0D108BD9-81ED-4DB2-BD59-A6C34878D82A}">
                    <a16:rowId xmlns:a16="http://schemas.microsoft.com/office/drawing/2014/main" val="7827868"/>
                  </a:ext>
                </a:extLst>
              </a:tr>
              <a:tr h="512618">
                <a:tc>
                  <a:txBody>
                    <a:bodyPr/>
                    <a:lstStyle/>
                    <a:p>
                      <a:pPr algn="ctr">
                        <a:lnSpc>
                          <a:spcPct val="107000"/>
                        </a:lnSpc>
                        <a:spcAft>
                          <a:spcPts val="0"/>
                        </a:spcAft>
                      </a:pPr>
                      <a:r>
                        <a:rPr lang="tr-TR" sz="1400" dirty="0">
                          <a:effectLst/>
                          <a:latin typeface="Candara" panose="020E0502030303020204" pitchFamily="34" charset="0"/>
                        </a:rPr>
                        <a:t>Planı Uygulama</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tc>
                <a:tc>
                  <a:txBody>
                    <a:bodyPr/>
                    <a:lstStyle/>
                    <a:p>
                      <a:pPr algn="just">
                        <a:lnSpc>
                          <a:spcPct val="107000"/>
                        </a:lnSpc>
                        <a:spcAft>
                          <a:spcPts val="0"/>
                        </a:spcAft>
                      </a:pPr>
                      <a:r>
                        <a:rPr lang="tr-TR" sz="1400" dirty="0">
                          <a:effectLst/>
                          <a:latin typeface="Candara" panose="020E0502030303020204" pitchFamily="34" charset="0"/>
                        </a:rPr>
                        <a:t>“X” sorun çözme sürecinin zaman, çaba ve kararlılık gerektirdiğini unutmayarak bir süre yaptığı çözüm planını uygulamaya koydu.</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tc>
                <a:extLst>
                  <a:ext uri="{0D108BD9-81ED-4DB2-BD59-A6C34878D82A}">
                    <a16:rowId xmlns:a16="http://schemas.microsoft.com/office/drawing/2014/main" val="4223898831"/>
                  </a:ext>
                </a:extLst>
              </a:tr>
              <a:tr h="688877">
                <a:tc>
                  <a:txBody>
                    <a:bodyPr/>
                    <a:lstStyle/>
                    <a:p>
                      <a:pPr algn="ctr">
                        <a:lnSpc>
                          <a:spcPct val="107000"/>
                        </a:lnSpc>
                        <a:spcAft>
                          <a:spcPts val="0"/>
                        </a:spcAft>
                      </a:pPr>
                      <a:r>
                        <a:rPr lang="tr-TR" sz="1400" dirty="0">
                          <a:effectLst/>
                          <a:latin typeface="Candara" panose="020E0502030303020204" pitchFamily="34" charset="0"/>
                        </a:rPr>
                        <a:t>Sonuçları Değerlendirme</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tc>
                <a:tc>
                  <a:txBody>
                    <a:bodyPr/>
                    <a:lstStyle/>
                    <a:p>
                      <a:pPr algn="just">
                        <a:lnSpc>
                          <a:spcPct val="107000"/>
                        </a:lnSpc>
                        <a:spcAft>
                          <a:spcPts val="0"/>
                        </a:spcAft>
                      </a:pPr>
                      <a:r>
                        <a:rPr lang="tr-TR" sz="1400" dirty="0">
                          <a:effectLst/>
                          <a:latin typeface="Candara" panose="020E0502030303020204" pitchFamily="34" charset="0"/>
                        </a:rPr>
                        <a:t>Uygulama süreci sonrasında “X”, öncelikle dersteki başarı puanının yükselmeye başladığını gördü. Ayrıca, artık eskisi gibi derse girerken canının sıkılmadığını, evde diğer dersler gibi Yabancı Dil dersine çalışmak için de zaman ayırdığını fark etti. </a:t>
                      </a:r>
                      <a:endParaRPr lang="tr-TR" sz="1400" dirty="0">
                        <a:effectLst/>
                        <a:latin typeface="Candara" panose="020E0502030303020204" pitchFamily="34" charset="0"/>
                        <a:ea typeface="Calibri" panose="020F0502020204030204" pitchFamily="34" charset="0"/>
                        <a:cs typeface="Times New Roman" panose="02020603050405020304" pitchFamily="18" charset="0"/>
                      </a:endParaRPr>
                    </a:p>
                  </a:txBody>
                  <a:tcPr marL="40519" marR="40519" marT="0" marB="0" anchor="ctr"/>
                </a:tc>
                <a:extLst>
                  <a:ext uri="{0D108BD9-81ED-4DB2-BD59-A6C34878D82A}">
                    <a16:rowId xmlns:a16="http://schemas.microsoft.com/office/drawing/2014/main" val="2401484952"/>
                  </a:ext>
                </a:extLst>
              </a:tr>
            </a:tbl>
          </a:graphicData>
        </a:graphic>
      </p:graphicFrame>
    </p:spTree>
    <p:extLst>
      <p:ext uri="{BB962C8B-B14F-4D97-AF65-F5344CB8AC3E}">
        <p14:creationId xmlns:p14="http://schemas.microsoft.com/office/powerpoint/2010/main" val="17879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948300512"/>
              </p:ext>
            </p:extLst>
          </p:nvPr>
        </p:nvGraphicFramePr>
        <p:xfrm>
          <a:off x="416579" y="1039092"/>
          <a:ext cx="11419802" cy="5138130"/>
        </p:xfrm>
        <a:graphic>
          <a:graphicData uri="http://schemas.openxmlformats.org/drawingml/2006/table">
            <a:tbl>
              <a:tblPr firstRow="1" firstCol="1" bandRow="1">
                <a:tableStyleId>{5C22544A-7EE6-4342-B048-85BDC9FD1C3A}</a:tableStyleId>
              </a:tblPr>
              <a:tblGrid>
                <a:gridCol w="1287530">
                  <a:extLst>
                    <a:ext uri="{9D8B030D-6E8A-4147-A177-3AD203B41FA5}">
                      <a16:colId xmlns:a16="http://schemas.microsoft.com/office/drawing/2014/main" val="486556739"/>
                    </a:ext>
                  </a:extLst>
                </a:gridCol>
                <a:gridCol w="10132272">
                  <a:extLst>
                    <a:ext uri="{9D8B030D-6E8A-4147-A177-3AD203B41FA5}">
                      <a16:colId xmlns:a16="http://schemas.microsoft.com/office/drawing/2014/main" val="677639831"/>
                    </a:ext>
                  </a:extLst>
                </a:gridCol>
              </a:tblGrid>
              <a:tr h="1010249">
                <a:tc>
                  <a:txBody>
                    <a:bodyPr/>
                    <a:lstStyle/>
                    <a:p>
                      <a:pPr algn="ctr">
                        <a:lnSpc>
                          <a:spcPct val="107000"/>
                        </a:lnSpc>
                        <a:spcAft>
                          <a:spcPts val="0"/>
                        </a:spcAft>
                      </a:pPr>
                      <a:r>
                        <a:rPr lang="tr-TR" sz="1400" dirty="0">
                          <a:effectLst/>
                          <a:latin typeface="Candara" panose="020E0502030303020204" pitchFamily="34" charset="0"/>
                          <a:ea typeface="Calibri" panose="020F0502020204030204" pitchFamily="34" charset="0"/>
                          <a:cs typeface="Times New Roman" panose="02020603050405020304" pitchFamily="18" charset="0"/>
                        </a:rPr>
                        <a:t>Problem</a:t>
                      </a:r>
                    </a:p>
                  </a:txBody>
                  <a:tcPr marL="68580" marR="68580" marT="0" marB="0" anchor="ctr"/>
                </a:tc>
                <a:tc>
                  <a:txBody>
                    <a:bodyPr/>
                    <a:lstStyle/>
                    <a:p>
                      <a:pPr algn="ctr">
                        <a:lnSpc>
                          <a:spcPct val="107000"/>
                        </a:lnSpc>
                        <a:spcAft>
                          <a:spcPts val="0"/>
                        </a:spcAft>
                      </a:pPr>
                      <a:r>
                        <a:rPr lang="tr-TR"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rPr>
                        <a:t>“Y”, sınıf arkadaşı kendisine lakap taktığı için kendisini kötü hissetmekte.</a:t>
                      </a:r>
                    </a:p>
                  </a:txBody>
                  <a:tcPr marL="68580" marR="68580" marT="0" marB="0" anchor="ctr">
                    <a:noFill/>
                  </a:tcPr>
                </a:tc>
                <a:extLst>
                  <a:ext uri="{0D108BD9-81ED-4DB2-BD59-A6C34878D82A}">
                    <a16:rowId xmlns:a16="http://schemas.microsoft.com/office/drawing/2014/main" val="1919121478"/>
                  </a:ext>
                </a:extLst>
              </a:tr>
              <a:tr h="1178768">
                <a:tc>
                  <a:txBody>
                    <a:bodyPr/>
                    <a:lstStyle/>
                    <a:p>
                      <a:pPr algn="ctr">
                        <a:lnSpc>
                          <a:spcPct val="107000"/>
                        </a:lnSpc>
                        <a:spcAft>
                          <a:spcPts val="0"/>
                        </a:spcAft>
                      </a:pPr>
                      <a:r>
                        <a:rPr lang="tr-TR" sz="1400" dirty="0">
                          <a:effectLst/>
                          <a:latin typeface="Candara" panose="020E0502030303020204" pitchFamily="34" charset="0"/>
                          <a:ea typeface="Calibri" panose="020F0502020204030204" pitchFamily="34" charset="0"/>
                          <a:cs typeface="Times New Roman" panose="02020603050405020304" pitchFamily="18" charset="0"/>
                        </a:rPr>
                        <a:t>Problemi Anlama</a:t>
                      </a:r>
                    </a:p>
                  </a:txBody>
                  <a:tcPr marL="68580" marR="68580" marT="0" marB="0" anchor="ctr"/>
                </a:tc>
                <a:tc>
                  <a:txBody>
                    <a:bodyPr/>
                    <a:lstStyle/>
                    <a:p>
                      <a:pPr algn="just">
                        <a:lnSpc>
                          <a:spcPct val="107000"/>
                        </a:lnSpc>
                        <a:spcAft>
                          <a:spcPts val="0"/>
                        </a:spcAft>
                      </a:pPr>
                      <a:r>
                        <a:rPr lang="tr-TR" sz="1400" dirty="0">
                          <a:effectLst/>
                          <a:latin typeface="Candara" panose="020E0502030303020204" pitchFamily="34" charset="0"/>
                          <a:ea typeface="Calibri" panose="020F0502020204030204" pitchFamily="34" charset="0"/>
                          <a:cs typeface="Times New Roman" panose="02020603050405020304" pitchFamily="18" charset="0"/>
                        </a:rPr>
                        <a:t>“Y” ve sınıf arkadaşları bir derste “Etkili İletişim Kurma” konusunda bir etkinlik gerçekleştirdiler. Bu etkinlik sırasında rahatsız olduğu bir konuyu “Ben Dili” ile karşı tarafa ifade etmenin daha doğru olduğunu gördü. Ayrıca kendisine lakap takan arkadaşının dikkat çekmek için bunu yaptığını </a:t>
                      </a:r>
                      <a:r>
                        <a:rPr lang="tr-TR" sz="1400" dirty="0" err="1">
                          <a:effectLst/>
                          <a:latin typeface="Candara" panose="020E0502030303020204" pitchFamily="34" charset="0"/>
                          <a:ea typeface="Calibri" panose="020F0502020204030204" pitchFamily="34" charset="0"/>
                          <a:cs typeface="Times New Roman" panose="02020603050405020304" pitchFamily="18" charset="0"/>
                        </a:rPr>
                        <a:t>farketti</a:t>
                      </a:r>
                      <a:r>
                        <a:rPr lang="tr-TR" sz="1400" dirty="0">
                          <a:effectLst/>
                          <a:latin typeface="Candara" panose="020E0502030303020204" pitchFamily="34" charset="0"/>
                          <a:ea typeface="Calibri" panose="020F0502020204030204" pitchFamily="34" charset="0"/>
                          <a:cs typeface="Times New Roman" panose="02020603050405020304" pitchFamily="18" charset="0"/>
                        </a:rPr>
                        <a:t>. Kendisi de arkadaşını ödüllendirir gibi hem sözel ve fiziksel şiddetle ona karşılık veriyor hem de ona lakap takmaya çalışıyordu. Bu nedenle lakap takma olayının kısır döngü gibi kendini tekrarladığını gördü.</a:t>
                      </a:r>
                    </a:p>
                  </a:txBody>
                  <a:tcPr marL="68580" marR="68580" marT="0" marB="0" anchor="ctr"/>
                </a:tc>
                <a:extLst>
                  <a:ext uri="{0D108BD9-81ED-4DB2-BD59-A6C34878D82A}">
                    <a16:rowId xmlns:a16="http://schemas.microsoft.com/office/drawing/2014/main" val="4131412652"/>
                  </a:ext>
                </a:extLst>
              </a:tr>
              <a:tr h="1025236">
                <a:tc>
                  <a:txBody>
                    <a:bodyPr/>
                    <a:lstStyle/>
                    <a:p>
                      <a:pPr algn="ctr">
                        <a:lnSpc>
                          <a:spcPct val="107000"/>
                        </a:lnSpc>
                        <a:spcAft>
                          <a:spcPts val="0"/>
                        </a:spcAft>
                      </a:pPr>
                      <a:r>
                        <a:rPr lang="tr-TR" sz="1400" dirty="0">
                          <a:effectLst/>
                          <a:latin typeface="Candara" panose="020E0502030303020204" pitchFamily="34" charset="0"/>
                          <a:ea typeface="Calibri" panose="020F0502020204030204" pitchFamily="34" charset="0"/>
                          <a:cs typeface="Times New Roman" panose="02020603050405020304" pitchFamily="18" charset="0"/>
                        </a:rPr>
                        <a:t>Çözüm İçin Plan Yapma</a:t>
                      </a:r>
                    </a:p>
                  </a:txBody>
                  <a:tcPr marL="68580" marR="68580" marT="0" marB="0" anchor="ctr"/>
                </a:tc>
                <a:tc>
                  <a:txBody>
                    <a:bodyPr/>
                    <a:lstStyle/>
                    <a:p>
                      <a:pPr algn="just">
                        <a:lnSpc>
                          <a:spcPct val="107000"/>
                        </a:lnSpc>
                        <a:spcAft>
                          <a:spcPts val="0"/>
                        </a:spcAft>
                      </a:pPr>
                      <a:r>
                        <a:rPr lang="tr-TR" sz="1400" dirty="0">
                          <a:effectLst/>
                          <a:latin typeface="Candara" panose="020E0502030303020204" pitchFamily="34" charset="0"/>
                          <a:ea typeface="Calibri" panose="020F0502020204030204" pitchFamily="34" charset="0"/>
                          <a:cs typeface="Times New Roman" panose="02020603050405020304" pitchFamily="18" charset="0"/>
                        </a:rPr>
                        <a:t>“Y”, derste gördükleri etkili iletişim kurma yöntemlerini kullanmaya karar verdi. Arkadaşı ona lakap ile hitap ettiğinde ani ve sert tepkiler göstermeyebileceğini, rahatsız olduğunu ben dilini kullanarak ifade edebileceğini düşündü. Ayrıca ortak arkadaşları vardı ve okul dışında birlikte vakit geçiriyorlardı. Bir gün etkinlik yaptıkları sırada bu konuyu açabileceğini, çözüm için ortak hareket edebileceklerini fark etti.</a:t>
                      </a:r>
                    </a:p>
                  </a:txBody>
                  <a:tcPr marL="68580" marR="68580" marT="0" marB="0" anchor="ctr"/>
                </a:tc>
                <a:extLst>
                  <a:ext uri="{0D108BD9-81ED-4DB2-BD59-A6C34878D82A}">
                    <a16:rowId xmlns:a16="http://schemas.microsoft.com/office/drawing/2014/main" val="7827868"/>
                  </a:ext>
                </a:extLst>
              </a:tr>
              <a:tr h="554182">
                <a:tc>
                  <a:txBody>
                    <a:bodyPr/>
                    <a:lstStyle/>
                    <a:p>
                      <a:pPr algn="ctr">
                        <a:lnSpc>
                          <a:spcPct val="107000"/>
                        </a:lnSpc>
                        <a:spcAft>
                          <a:spcPts val="0"/>
                        </a:spcAft>
                      </a:pPr>
                      <a:r>
                        <a:rPr lang="tr-TR" sz="1400" dirty="0">
                          <a:effectLst/>
                          <a:latin typeface="Candara" panose="020E0502030303020204" pitchFamily="34" charset="0"/>
                          <a:ea typeface="Calibri" panose="020F0502020204030204" pitchFamily="34" charset="0"/>
                          <a:cs typeface="Times New Roman" panose="02020603050405020304" pitchFamily="18" charset="0"/>
                        </a:rPr>
                        <a:t>Planı Uygulama</a:t>
                      </a:r>
                    </a:p>
                  </a:txBody>
                  <a:tcPr marL="68580" marR="68580" marT="0" marB="0" anchor="ctr"/>
                </a:tc>
                <a:tc>
                  <a:txBody>
                    <a:bodyPr/>
                    <a:lstStyle/>
                    <a:p>
                      <a:pPr algn="just">
                        <a:lnSpc>
                          <a:spcPct val="107000"/>
                        </a:lnSpc>
                        <a:spcAft>
                          <a:spcPts val="0"/>
                        </a:spcAft>
                      </a:pPr>
                      <a:r>
                        <a:rPr lang="tr-TR" sz="1400" dirty="0">
                          <a:effectLst/>
                          <a:latin typeface="Candara" panose="020E0502030303020204" pitchFamily="34" charset="0"/>
                          <a:ea typeface="Calibri" panose="020F0502020204030204" pitchFamily="34" charset="0"/>
                          <a:cs typeface="Times New Roman" panose="02020603050405020304" pitchFamily="18" charset="0"/>
                        </a:rPr>
                        <a:t>“Y”, bireylerin alışkanlıklarının hemen değişmeyeceğinin farkında olarak düşündüğü planı uygulamaya koydu. Arkadaşı ona lakap ile hitap ettiğinde, bu durumun kendisini rahatsız ettiğini ben dili ile ifade etti. </a:t>
                      </a:r>
                    </a:p>
                  </a:txBody>
                  <a:tcPr marL="68580" marR="68580" marT="0" marB="0" anchor="ctr"/>
                </a:tc>
                <a:extLst>
                  <a:ext uri="{0D108BD9-81ED-4DB2-BD59-A6C34878D82A}">
                    <a16:rowId xmlns:a16="http://schemas.microsoft.com/office/drawing/2014/main" val="4223898831"/>
                  </a:ext>
                </a:extLst>
              </a:tr>
              <a:tr h="1071293">
                <a:tc>
                  <a:txBody>
                    <a:bodyPr/>
                    <a:lstStyle/>
                    <a:p>
                      <a:pPr algn="ctr">
                        <a:lnSpc>
                          <a:spcPct val="107000"/>
                        </a:lnSpc>
                        <a:spcAft>
                          <a:spcPts val="0"/>
                        </a:spcAft>
                      </a:pPr>
                      <a:r>
                        <a:rPr lang="tr-TR" sz="1400" dirty="0">
                          <a:effectLst/>
                          <a:latin typeface="Candara" panose="020E0502030303020204" pitchFamily="34" charset="0"/>
                          <a:ea typeface="Calibri" panose="020F0502020204030204" pitchFamily="34" charset="0"/>
                          <a:cs typeface="Times New Roman" panose="02020603050405020304" pitchFamily="18" charset="0"/>
                        </a:rPr>
                        <a:t>Sonuçları Değerlendirme</a:t>
                      </a:r>
                    </a:p>
                  </a:txBody>
                  <a:tcPr marL="68580" marR="68580" marT="0" marB="0" anchor="ctr"/>
                </a:tc>
                <a:tc>
                  <a:txBody>
                    <a:bodyPr/>
                    <a:lstStyle/>
                    <a:p>
                      <a:pPr algn="just">
                        <a:lnSpc>
                          <a:spcPct val="107000"/>
                        </a:lnSpc>
                        <a:spcAft>
                          <a:spcPts val="0"/>
                        </a:spcAft>
                      </a:pPr>
                      <a:r>
                        <a:rPr lang="tr-TR" sz="1400" dirty="0">
                          <a:effectLst/>
                          <a:latin typeface="Candara" panose="020E0502030303020204" pitchFamily="34" charset="0"/>
                          <a:ea typeface="Calibri" panose="020F0502020204030204" pitchFamily="34" charset="0"/>
                          <a:cs typeface="Times New Roman" panose="02020603050405020304" pitchFamily="18" charset="0"/>
                        </a:rPr>
                        <a:t>“Y” ye lakap ile hitap ettiğinde kendisine karşılık vermesine ve sinirlenmesine oldukça alışan arkadaşı, y’nin sakin davranışlarına ilk başta oldukça şaşırdı. Önceleri y’nin tekrar sinirlenmesi için eskisinden daha çok sıklıkta lakap ile hitap etmeye başladı, ancak bir süre sonra benzer tepkileri görmediğinde yavaş yavaş lakap takma davranışı azaldı. Bir gün ortak arkadaşlarıyla parkta zaman geçirirken arkadaşı y’ye neden artık kendisine sinirlenip lakap takmadığını sorduğunda, kendisini iyi bir arkadaşı olarak gördüğü, bu nedenle lakap takarak birbirlerini daha çok üzmemeleri gerektiğini düşündüğü cevabını aldı. Bu etki-tepki zincirinin kırılmasıyla birlikte bir süre sonra artık birbirlerine isimleriyle hitap etmeye başladılar.</a:t>
                      </a:r>
                    </a:p>
                  </a:txBody>
                  <a:tcPr marL="68580" marR="68580" marT="0" marB="0" anchor="ctr"/>
                </a:tc>
                <a:extLst>
                  <a:ext uri="{0D108BD9-81ED-4DB2-BD59-A6C34878D82A}">
                    <a16:rowId xmlns:a16="http://schemas.microsoft.com/office/drawing/2014/main" val="2401484952"/>
                  </a:ext>
                </a:extLst>
              </a:tr>
            </a:tbl>
          </a:graphicData>
        </a:graphic>
      </p:graphicFrame>
      <p:sp>
        <p:nvSpPr>
          <p:cNvPr id="5" name="Unvan 1"/>
          <p:cNvSpPr>
            <a:spLocks noGrp="1"/>
          </p:cNvSpPr>
          <p:nvPr>
            <p:ph type="title"/>
          </p:nvPr>
        </p:nvSpPr>
        <p:spPr>
          <a:xfrm>
            <a:off x="1097280" y="286604"/>
            <a:ext cx="10058400" cy="752488"/>
          </a:xfrm>
        </p:spPr>
        <p:txBody>
          <a:bodyPr/>
          <a:lstStyle/>
          <a:p>
            <a:r>
              <a:rPr lang="tr-TR" b="1" dirty="0">
                <a:latin typeface="Candara" panose="020E0502030303020204" pitchFamily="34" charset="0"/>
              </a:rPr>
              <a:t>Akılcı Problem Çözme Örnekleri</a:t>
            </a:r>
          </a:p>
        </p:txBody>
      </p:sp>
    </p:spTree>
    <p:extLst>
      <p:ext uri="{BB962C8B-B14F-4D97-AF65-F5344CB8AC3E}">
        <p14:creationId xmlns:p14="http://schemas.microsoft.com/office/powerpoint/2010/main" val="308978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 Çözme Tarzları</a:t>
            </a:r>
          </a:p>
        </p:txBody>
      </p:sp>
      <p:sp>
        <p:nvSpPr>
          <p:cNvPr id="3" name="İçerik Yer Tutucusu 2"/>
          <p:cNvSpPr>
            <a:spLocks noGrp="1"/>
          </p:cNvSpPr>
          <p:nvPr>
            <p:ph idx="1"/>
          </p:nvPr>
        </p:nvSpPr>
        <p:spPr/>
        <p:txBody>
          <a:bodyPr>
            <a:normAutofit/>
          </a:bodyPr>
          <a:lstStyle/>
          <a:p>
            <a:r>
              <a:rPr lang="tr-TR" dirty="0">
                <a:latin typeface="Candara" panose="020E0502030303020204" pitchFamily="34" charset="0"/>
              </a:rPr>
              <a:t>Alt Amaçlar ve Planlama Yaparak Problem Çözme </a:t>
            </a:r>
          </a:p>
          <a:p>
            <a:endParaRPr lang="tr-TR" dirty="0">
              <a:latin typeface="Candara" panose="020E0502030303020204" pitchFamily="34" charset="0"/>
            </a:endParaRPr>
          </a:p>
          <a:p>
            <a:pPr marL="0" indent="0" algn="just">
              <a:buNone/>
            </a:pPr>
            <a:r>
              <a:rPr lang="tr-TR" dirty="0">
                <a:latin typeface="Candara" panose="020E0502030303020204" pitchFamily="34" charset="0"/>
              </a:rPr>
              <a:t>	Karmaşık bir sorunu, daha basit alt yapılara indirgemeyi ve bizi tüm sorunun çözümüne götürecek alt amaçlar saptamayı içermektedir.</a:t>
            </a:r>
          </a:p>
          <a:p>
            <a:pPr marL="0" indent="0" algn="just">
              <a:buNone/>
            </a:pPr>
            <a:r>
              <a:rPr lang="tr-TR" dirty="0">
                <a:latin typeface="Candara" panose="020E0502030303020204" pitchFamily="34" charset="0"/>
              </a:rPr>
              <a:t>	Örneğin sınava 24 gün varsa ve okunup öğrenilecek 18 konu bulunuyorsa, 24 günün 18’i her bir konuyu öğrenmeye ayrılabilir. Kalan 6 gün de yeniden gözden geçirme, başka arkadaşlarla buluşup bilgi paylaşımı yapma gibi faaliyetlere ayrılabilir.</a:t>
            </a:r>
          </a:p>
          <a:p>
            <a:pPr marL="0" indent="0" algn="r">
              <a:buNone/>
            </a:pPr>
            <a:r>
              <a:rPr lang="tr-TR" sz="2000" i="1" dirty="0">
                <a:latin typeface="Candara" panose="020E0502030303020204" pitchFamily="34" charset="0"/>
              </a:rPr>
              <a:t>				Binlerce kilometrelik bir yolculuk bile tek bir adımla başlar...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4391891"/>
            <a:ext cx="2163049" cy="1948496"/>
          </a:xfrm>
          <a:prstGeom prst="rect">
            <a:avLst/>
          </a:prstGeom>
        </p:spPr>
      </p:pic>
    </p:spTree>
    <p:extLst>
      <p:ext uri="{BB962C8B-B14F-4D97-AF65-F5344CB8AC3E}">
        <p14:creationId xmlns:p14="http://schemas.microsoft.com/office/powerpoint/2010/main" val="398751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 Çözme Tarzları</a:t>
            </a:r>
          </a:p>
        </p:txBody>
      </p:sp>
      <p:sp>
        <p:nvSpPr>
          <p:cNvPr id="3" name="İçerik Yer Tutucusu 2"/>
          <p:cNvSpPr>
            <a:spLocks noGrp="1"/>
          </p:cNvSpPr>
          <p:nvPr>
            <p:ph idx="1"/>
          </p:nvPr>
        </p:nvSpPr>
        <p:spPr/>
        <p:txBody>
          <a:bodyPr>
            <a:normAutofit/>
          </a:bodyPr>
          <a:lstStyle/>
          <a:p>
            <a:r>
              <a:rPr lang="tr-TR" dirty="0">
                <a:latin typeface="Candara" panose="020E0502030303020204" pitchFamily="34" charset="0"/>
              </a:rPr>
              <a:t>Deneme ve Yanılma ya da </a:t>
            </a:r>
            <a:r>
              <a:rPr lang="tr-TR" dirty="0" err="1">
                <a:latin typeface="Candara" panose="020E0502030303020204" pitchFamily="34" charset="0"/>
              </a:rPr>
              <a:t>İçgörü</a:t>
            </a:r>
            <a:r>
              <a:rPr lang="tr-TR" dirty="0">
                <a:latin typeface="Candara" panose="020E0502030303020204" pitchFamily="34" charset="0"/>
              </a:rPr>
              <a:t> ile Problem Çözme</a:t>
            </a:r>
          </a:p>
          <a:p>
            <a:endParaRPr lang="tr-TR" dirty="0">
              <a:latin typeface="Candara" panose="020E0502030303020204" pitchFamily="34" charset="0"/>
            </a:endParaRPr>
          </a:p>
          <a:p>
            <a:pPr marL="0" indent="0" algn="just">
              <a:buNone/>
            </a:pPr>
            <a:r>
              <a:rPr lang="tr-TR" dirty="0">
                <a:latin typeface="Candara" panose="020E0502030303020204" pitchFamily="34" charset="0"/>
              </a:rPr>
              <a:t>	Alman psikolog Wolfgang Köhler, bir şempanze ile öğrenme kavramını açıklayabilmek için bir deney yapmıştır. Şempanzenin bulunduğu odanın tavanında bir muz asılıdır ve odaya çok sayıda boş tahta sandık konmuştur. Şempanze sürekli zıplamasına rağmen muza ulaşamaz. Birçok denemeden sonra şempanze bir köşeye çekilir, sakinleşir ve bir süre sandıklara bakar. Daha sonra kalkar, sandıkları üst üste koyar ve üstüne çıkarak muza alır. </a:t>
            </a:r>
          </a:p>
          <a:p>
            <a:pPr marL="0" indent="0" algn="just">
              <a:buNone/>
            </a:pPr>
            <a:r>
              <a:rPr lang="tr-TR" dirty="0">
                <a:latin typeface="Candara" panose="020E0502030303020204" pitchFamily="34" charset="0"/>
              </a:rPr>
              <a:t>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1211" y="4225636"/>
            <a:ext cx="2694469" cy="1982144"/>
          </a:xfrm>
          <a:prstGeom prst="rect">
            <a:avLst/>
          </a:prstGeom>
        </p:spPr>
      </p:pic>
      <p:sp>
        <p:nvSpPr>
          <p:cNvPr id="5" name="Metin kutusu 4"/>
          <p:cNvSpPr txBox="1"/>
          <p:nvPr/>
        </p:nvSpPr>
        <p:spPr>
          <a:xfrm>
            <a:off x="1097280" y="4570377"/>
            <a:ext cx="7363931" cy="1292662"/>
          </a:xfrm>
          <a:prstGeom prst="rect">
            <a:avLst/>
          </a:prstGeom>
          <a:noFill/>
        </p:spPr>
        <p:txBody>
          <a:bodyPr wrap="square" rtlCol="0">
            <a:spAutoFit/>
          </a:bodyPr>
          <a:lstStyle/>
          <a:p>
            <a:pPr algn="just"/>
            <a:r>
              <a:rPr lang="tr-TR" sz="2000" dirty="0">
                <a:solidFill>
                  <a:schemeClr val="tx1">
                    <a:lumMod val="75000"/>
                    <a:lumOff val="25000"/>
                  </a:schemeClr>
                </a:solidFill>
                <a:latin typeface="Candara" panose="020E0502030303020204" pitchFamily="34" charset="0"/>
              </a:rPr>
              <a:t>		Aslında bu deney bize deneme yanılma ve </a:t>
            </a:r>
            <a:r>
              <a:rPr lang="tr-TR" sz="2000" dirty="0" err="1">
                <a:solidFill>
                  <a:schemeClr val="tx1">
                    <a:lumMod val="75000"/>
                    <a:lumOff val="25000"/>
                  </a:schemeClr>
                </a:solidFill>
                <a:latin typeface="Candara" panose="020E0502030303020204" pitchFamily="34" charset="0"/>
              </a:rPr>
              <a:t>içgörüyü</a:t>
            </a:r>
            <a:r>
              <a:rPr lang="tr-TR" sz="2000" dirty="0">
                <a:solidFill>
                  <a:schemeClr val="tx1">
                    <a:lumMod val="75000"/>
                    <a:lumOff val="25000"/>
                  </a:schemeClr>
                </a:solidFill>
                <a:latin typeface="Candara" panose="020E0502030303020204" pitchFamily="34" charset="0"/>
              </a:rPr>
              <a:t> anlatmaya yetmektedir. Problem çözme, yapılan birçok başarısız deneme-yanılma girişiminin ardından gelen bir </a:t>
            </a:r>
            <a:r>
              <a:rPr lang="tr-TR" sz="2000" dirty="0" err="1">
                <a:solidFill>
                  <a:schemeClr val="tx1">
                    <a:lumMod val="75000"/>
                    <a:lumOff val="25000"/>
                  </a:schemeClr>
                </a:solidFill>
                <a:latin typeface="Candara" panose="020E0502030303020204" pitchFamily="34" charset="0"/>
              </a:rPr>
              <a:t>içgörüyü</a:t>
            </a:r>
            <a:r>
              <a:rPr lang="tr-TR" sz="2000" dirty="0">
                <a:solidFill>
                  <a:schemeClr val="tx1">
                    <a:lumMod val="75000"/>
                    <a:lumOff val="25000"/>
                  </a:schemeClr>
                </a:solidFill>
                <a:latin typeface="Candara" panose="020E0502030303020204" pitchFamily="34" charset="0"/>
              </a:rPr>
              <a:t> içerebilir…</a:t>
            </a:r>
          </a:p>
          <a:p>
            <a:endParaRPr lang="tr-TR" dirty="0"/>
          </a:p>
        </p:txBody>
      </p:sp>
    </p:spTree>
    <p:extLst>
      <p:ext uri="{BB962C8B-B14F-4D97-AF65-F5344CB8AC3E}">
        <p14:creationId xmlns:p14="http://schemas.microsoft.com/office/powerpoint/2010/main" val="85308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lstStyle/>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endParaRPr lang="tr-TR" dirty="0">
              <a:latin typeface="Candara" panose="020E0502030303020204" pitchFamily="34" charset="0"/>
            </a:endParaRPr>
          </a:p>
          <a:p>
            <a:pPr marL="0" indent="0" algn="ctr">
              <a:buNone/>
            </a:pPr>
            <a:r>
              <a:rPr lang="tr-TR" b="1" dirty="0">
                <a:latin typeface="Candara" panose="020E0502030303020204" pitchFamily="34" charset="0"/>
              </a:rPr>
              <a:t>2. İNSANLAR ARASI SORUNLAR</a:t>
            </a:r>
          </a:p>
          <a:p>
            <a:pPr marL="0" indent="0" algn="ctr">
              <a:buNone/>
            </a:pPr>
            <a:endParaRPr lang="tr-TR" dirty="0">
              <a:latin typeface="Candara" panose="020E0502030303020204" pitchFamily="34" charset="0"/>
            </a:endParaRPr>
          </a:p>
          <a:p>
            <a:pPr marL="0" indent="0" algn="ctr">
              <a:buNone/>
            </a:pPr>
            <a:r>
              <a:rPr lang="tr-TR" dirty="0">
                <a:latin typeface="Candara" panose="020E0502030303020204" pitchFamily="34" charset="0"/>
              </a:rPr>
              <a:t>Sorunlar farklı insanlarla bizim aramızda olduğunda, yani bir çatışma durumu olduğunda neler yapıyoruz?</a:t>
            </a:r>
          </a:p>
          <a:p>
            <a:pPr marL="0" indent="0" algn="ctr">
              <a:buNone/>
            </a:pPr>
            <a:r>
              <a:rPr lang="tr-TR" dirty="0">
                <a:latin typeface="Candara" panose="020E0502030303020204" pitchFamily="34" charset="0"/>
              </a:rPr>
              <a:t>											neler yapabiliriz?</a:t>
            </a:r>
          </a:p>
        </p:txBody>
      </p:sp>
    </p:spTree>
    <p:extLst>
      <p:ext uri="{BB962C8B-B14F-4D97-AF65-F5344CB8AC3E}">
        <p14:creationId xmlns:p14="http://schemas.microsoft.com/office/powerpoint/2010/main" val="102457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Problem/Sorun Konusuna Giriş</a:t>
            </a:r>
          </a:p>
        </p:txBody>
      </p:sp>
      <p:sp>
        <p:nvSpPr>
          <p:cNvPr id="3" name="İçerik Yer Tutucusu 2"/>
          <p:cNvSpPr>
            <a:spLocks noGrp="1"/>
          </p:cNvSpPr>
          <p:nvPr>
            <p:ph idx="1"/>
          </p:nvPr>
        </p:nvSpPr>
        <p:spPr/>
        <p:txBody>
          <a:bodyPr/>
          <a:lstStyle/>
          <a:p>
            <a:pPr marL="0" indent="0" algn="just">
              <a:buNone/>
            </a:pPr>
            <a:r>
              <a:rPr lang="tr-TR" dirty="0"/>
              <a:t>	</a:t>
            </a:r>
          </a:p>
          <a:p>
            <a:pPr marL="0" indent="0" algn="just">
              <a:buNone/>
            </a:pPr>
            <a:r>
              <a:rPr lang="tr-TR" dirty="0">
                <a:latin typeface="Candara" panose="020E0502030303020204" pitchFamily="34" charset="0"/>
              </a:rPr>
              <a:t>	Problem dendiğinde aklımıza yalnız matematik alanındaki problemler gelmez. Yaşam bir dizi problemlerin çözümlerini gerektirir.</a:t>
            </a:r>
          </a:p>
          <a:p>
            <a:pPr marL="0" indent="0" algn="just">
              <a:buNone/>
            </a:pPr>
            <a:r>
              <a:rPr lang="tr-TR" dirty="0">
                <a:latin typeface="Candara" panose="020E0502030303020204" pitchFamily="34" charset="0"/>
              </a:rPr>
              <a:t>	</a:t>
            </a:r>
          </a:p>
          <a:p>
            <a:pPr marL="0" indent="0" algn="just">
              <a:buNone/>
            </a:pPr>
            <a:r>
              <a:rPr lang="tr-TR" dirty="0">
                <a:latin typeface="Candara" panose="020E0502030303020204" pitchFamily="34" charset="0"/>
              </a:rPr>
              <a:t>	Problem, bireyin varmak istediği bir amaca ulaşmasına yönelik engeller var olduğunda ortaya çıkmaktadır. Örneğin sinemaya gitmek istiyorsunuz, fakat şu anda yanınızda yeterli para yok. Bu örnekte amaç sinemaya gitmek, engel para yokluğudur.</a:t>
            </a:r>
          </a:p>
        </p:txBody>
      </p:sp>
    </p:spTree>
    <p:extLst>
      <p:ext uri="{BB962C8B-B14F-4D97-AF65-F5344CB8AC3E}">
        <p14:creationId xmlns:p14="http://schemas.microsoft.com/office/powerpoint/2010/main" val="3511480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1097280" y="286604"/>
            <a:ext cx="10058400" cy="807906"/>
          </a:xfrm>
        </p:spPr>
        <p:txBody>
          <a:bodyPr>
            <a:normAutofit fontScale="90000"/>
          </a:bodyPr>
          <a:lstStyle/>
          <a:p>
            <a:r>
              <a:rPr lang="tr-TR" b="1" dirty="0">
                <a:latin typeface="Candara" panose="020E0502030303020204" pitchFamily="34" charset="0"/>
              </a:rPr>
              <a:t>Problem/Çatışma ile Nasıl Baş Ediyoruz?</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94510"/>
            <a:ext cx="8343900" cy="5115502"/>
          </a:xfrm>
        </p:spPr>
      </p:pic>
      <p:sp>
        <p:nvSpPr>
          <p:cNvPr id="7" name="Metin kutusu 6"/>
          <p:cNvSpPr txBox="1"/>
          <p:nvPr/>
        </p:nvSpPr>
        <p:spPr>
          <a:xfrm>
            <a:off x="7259782" y="1246910"/>
            <a:ext cx="4710546" cy="5447645"/>
          </a:xfrm>
          <a:prstGeom prst="rect">
            <a:avLst/>
          </a:prstGeom>
          <a:noFill/>
        </p:spPr>
        <p:txBody>
          <a:bodyPr wrap="square" rtlCol="0">
            <a:spAutoFit/>
          </a:bodyPr>
          <a:lstStyle/>
          <a:p>
            <a:pPr algn="ctr"/>
            <a:r>
              <a:rPr lang="tr-TR" sz="2400" dirty="0">
                <a:latin typeface="Candara" panose="020E0502030303020204" pitchFamily="34" charset="0"/>
              </a:rPr>
              <a:t>Genellikle bireyler arasında yaşanan çatışma ve sorunlarda, bireylerin tavırları ve kullandığı yollar 5 grupta ele alınmaktadır:</a:t>
            </a:r>
          </a:p>
          <a:p>
            <a:endParaRPr lang="tr-TR" sz="2400" dirty="0">
              <a:latin typeface="Candara" panose="020E0502030303020204" pitchFamily="34" charset="0"/>
            </a:endParaRPr>
          </a:p>
          <a:p>
            <a:pPr marL="285750" indent="-285750">
              <a:buFont typeface="Wingdings" panose="05000000000000000000" pitchFamily="2" charset="2"/>
              <a:buChar char="v"/>
            </a:pPr>
            <a:r>
              <a:rPr lang="tr-TR" sz="2400" dirty="0">
                <a:latin typeface="Candara" panose="020E0502030303020204" pitchFamily="34" charset="0"/>
              </a:rPr>
              <a:t>Geri Çekilme	(Kaplumbağa)</a:t>
            </a:r>
          </a:p>
          <a:p>
            <a:pPr marL="285750" indent="-285750">
              <a:buFont typeface="Wingdings" panose="05000000000000000000" pitchFamily="2" charset="2"/>
              <a:buChar char="v"/>
            </a:pPr>
            <a:r>
              <a:rPr lang="tr-TR" sz="2400" dirty="0">
                <a:latin typeface="Candara" panose="020E0502030303020204" pitchFamily="34" charset="0"/>
              </a:rPr>
              <a:t>Zorlama			(Köpek Balığı)</a:t>
            </a:r>
          </a:p>
          <a:p>
            <a:pPr marL="285750" indent="-285750">
              <a:buFont typeface="Wingdings" panose="05000000000000000000" pitchFamily="2" charset="2"/>
              <a:buChar char="v"/>
            </a:pPr>
            <a:r>
              <a:rPr lang="tr-TR" sz="2400" dirty="0">
                <a:latin typeface="Candara" panose="020E0502030303020204" pitchFamily="34" charset="0"/>
              </a:rPr>
              <a:t>Alttan Alma		(Ayıcık)</a:t>
            </a:r>
          </a:p>
          <a:p>
            <a:pPr marL="285750" indent="-285750">
              <a:buFont typeface="Wingdings" panose="05000000000000000000" pitchFamily="2" charset="2"/>
              <a:buChar char="v"/>
            </a:pPr>
            <a:r>
              <a:rPr lang="tr-TR" sz="2400" dirty="0">
                <a:latin typeface="Candara" panose="020E0502030303020204" pitchFamily="34" charset="0"/>
              </a:rPr>
              <a:t>Uzlaşma		(Tilki)</a:t>
            </a:r>
          </a:p>
          <a:p>
            <a:pPr marL="285750" indent="-285750">
              <a:buFont typeface="Wingdings" panose="05000000000000000000" pitchFamily="2" charset="2"/>
              <a:buChar char="v"/>
            </a:pPr>
            <a:r>
              <a:rPr lang="tr-TR" sz="2400" dirty="0">
                <a:latin typeface="Candara" panose="020E0502030303020204" pitchFamily="34" charset="0"/>
              </a:rPr>
              <a:t>Yüzleşme		(Baykuş)</a:t>
            </a:r>
          </a:p>
          <a:p>
            <a:pPr algn="just"/>
            <a:endParaRPr lang="tr-TR" dirty="0">
              <a:latin typeface="Candara" panose="020E0502030303020204" pitchFamily="34" charset="0"/>
            </a:endParaRPr>
          </a:p>
          <a:p>
            <a:pPr algn="just"/>
            <a:r>
              <a:rPr lang="tr-TR" dirty="0">
                <a:latin typeface="Candara" panose="020E0502030303020204" pitchFamily="34" charset="0"/>
              </a:rPr>
              <a:t>(Şekildeki – ve + simgeleri kazanma ve kaybetme durumunu belirtmektedir. Örneğin ayıcıkta kişinin kendisi kaybedip, karşı taraf kazanmaktadır)</a:t>
            </a:r>
          </a:p>
          <a:p>
            <a:pPr marL="285750" indent="-285750">
              <a:buFont typeface="Wingdings" panose="05000000000000000000" pitchFamily="2" charset="2"/>
              <a:buChar char="v"/>
            </a:pPr>
            <a:endParaRPr lang="tr-TR" dirty="0">
              <a:latin typeface="Candara" panose="020E0502030303020204" pitchFamily="34" charset="0"/>
            </a:endParaRPr>
          </a:p>
        </p:txBody>
      </p:sp>
    </p:spTree>
    <p:extLst>
      <p:ext uri="{BB962C8B-B14F-4D97-AF65-F5344CB8AC3E}">
        <p14:creationId xmlns:p14="http://schemas.microsoft.com/office/powerpoint/2010/main" val="300291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94510"/>
            <a:ext cx="8343900" cy="5115502"/>
          </a:xfrm>
        </p:spPr>
      </p:pic>
      <p:sp>
        <p:nvSpPr>
          <p:cNvPr id="7" name="Metin kutusu 6"/>
          <p:cNvSpPr txBox="1"/>
          <p:nvPr/>
        </p:nvSpPr>
        <p:spPr>
          <a:xfrm>
            <a:off x="7259782" y="2430436"/>
            <a:ext cx="4710546" cy="3139321"/>
          </a:xfrm>
          <a:prstGeom prst="rect">
            <a:avLst/>
          </a:prstGeom>
          <a:noFill/>
        </p:spPr>
        <p:txBody>
          <a:bodyPr wrap="square" rtlCol="0">
            <a:spAutoFit/>
          </a:bodyPr>
          <a:lstStyle/>
          <a:p>
            <a:pPr algn="ctr"/>
            <a:r>
              <a:rPr lang="tr-TR" sz="2400" u="sng" dirty="0">
                <a:latin typeface="Candara" panose="020E0502030303020204" pitchFamily="34" charset="0"/>
              </a:rPr>
              <a:t>Geri Çekilme</a:t>
            </a: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just"/>
            <a:r>
              <a:rPr lang="tr-TR" dirty="0">
                <a:latin typeface="Candara" panose="020E0502030303020204" pitchFamily="34" charset="0"/>
              </a:rPr>
              <a:t>İsteklerimizden ve ilişkimizden vazgeçme ile ilgilidir. Çatışma ve ilişki adeta yok sayılır. Böylece, çatışmada iki taraf da kaybetmiş olur. </a:t>
            </a:r>
          </a:p>
          <a:p>
            <a:endParaRPr lang="tr-TR" sz="2400" dirty="0">
              <a:latin typeface="Candara" panose="020E050203030302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739" y="2978370"/>
            <a:ext cx="2028631" cy="1192064"/>
          </a:xfrm>
          <a:prstGeom prst="rect">
            <a:avLst/>
          </a:prstGeom>
        </p:spPr>
      </p:pic>
      <p:sp>
        <p:nvSpPr>
          <p:cNvPr id="8" name="Unvan 1"/>
          <p:cNvSpPr>
            <a:spLocks noGrp="1"/>
          </p:cNvSpPr>
          <p:nvPr>
            <p:ph type="title"/>
          </p:nvPr>
        </p:nvSpPr>
        <p:spPr>
          <a:xfrm>
            <a:off x="1097280" y="286604"/>
            <a:ext cx="10058400" cy="807906"/>
          </a:xfrm>
        </p:spPr>
        <p:txBody>
          <a:bodyPr>
            <a:normAutofit fontScale="90000"/>
          </a:bodyPr>
          <a:lstStyle/>
          <a:p>
            <a:r>
              <a:rPr lang="tr-TR" b="1" dirty="0">
                <a:latin typeface="Candara" panose="020E0502030303020204" pitchFamily="34" charset="0"/>
              </a:rPr>
              <a:t>Problem/Çatışma ile Nasıl Baş Ediyoruz?</a:t>
            </a:r>
          </a:p>
        </p:txBody>
      </p:sp>
    </p:spTree>
    <p:extLst>
      <p:ext uri="{BB962C8B-B14F-4D97-AF65-F5344CB8AC3E}">
        <p14:creationId xmlns:p14="http://schemas.microsoft.com/office/powerpoint/2010/main" val="1306692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94510"/>
            <a:ext cx="8343900" cy="5115502"/>
          </a:xfrm>
        </p:spPr>
      </p:pic>
      <p:sp>
        <p:nvSpPr>
          <p:cNvPr id="7" name="Metin kutusu 6"/>
          <p:cNvSpPr txBox="1"/>
          <p:nvPr/>
        </p:nvSpPr>
        <p:spPr>
          <a:xfrm>
            <a:off x="7259782" y="2430436"/>
            <a:ext cx="4710546" cy="3970318"/>
          </a:xfrm>
          <a:prstGeom prst="rect">
            <a:avLst/>
          </a:prstGeom>
          <a:noFill/>
        </p:spPr>
        <p:txBody>
          <a:bodyPr wrap="square" rtlCol="0">
            <a:spAutoFit/>
          </a:bodyPr>
          <a:lstStyle/>
          <a:p>
            <a:pPr algn="ctr"/>
            <a:r>
              <a:rPr lang="tr-TR" sz="2400" u="sng" dirty="0">
                <a:latin typeface="Candara" panose="020E0502030303020204" pitchFamily="34" charset="0"/>
              </a:rPr>
              <a:t>Zorlama</a:t>
            </a: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just"/>
            <a:r>
              <a:rPr lang="tr-TR" dirty="0">
                <a:latin typeface="Candara" panose="020E0502030303020204" pitchFamily="34" charset="0"/>
              </a:rPr>
              <a:t>İlişki yerine amaçların, isteklerin önemli sayılarak çatışmanın çözülmeye çalışılması halinde karşıdakini bulunan çözümü kabul etmesi için zorlamaya dayalı olan bir yoldur. Taraflardan birisi zorla kazanan durumunda iken diğer taraf kaybetmektedir.</a:t>
            </a:r>
          </a:p>
          <a:p>
            <a:endParaRPr lang="tr-TR" sz="2400" dirty="0">
              <a:latin typeface="Candara" panose="020E050203030302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739" y="2978370"/>
            <a:ext cx="2028631" cy="1192064"/>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739" y="2978371"/>
            <a:ext cx="2028630" cy="1192064"/>
          </a:xfrm>
          <a:prstGeom prst="rect">
            <a:avLst/>
          </a:prstGeom>
        </p:spPr>
      </p:pic>
      <p:sp>
        <p:nvSpPr>
          <p:cNvPr id="9" name="Unvan 1"/>
          <p:cNvSpPr>
            <a:spLocks noGrp="1"/>
          </p:cNvSpPr>
          <p:nvPr>
            <p:ph type="title"/>
          </p:nvPr>
        </p:nvSpPr>
        <p:spPr>
          <a:xfrm>
            <a:off x="1097280" y="286604"/>
            <a:ext cx="10058400" cy="807906"/>
          </a:xfrm>
        </p:spPr>
        <p:txBody>
          <a:bodyPr>
            <a:normAutofit fontScale="90000"/>
          </a:bodyPr>
          <a:lstStyle/>
          <a:p>
            <a:r>
              <a:rPr lang="tr-TR" b="1" dirty="0">
                <a:latin typeface="Candara" panose="020E0502030303020204" pitchFamily="34" charset="0"/>
              </a:rPr>
              <a:t>Problem/Çatışma ile Nasıl Baş Ediyoruz?</a:t>
            </a:r>
          </a:p>
        </p:txBody>
      </p:sp>
    </p:spTree>
    <p:extLst>
      <p:ext uri="{BB962C8B-B14F-4D97-AF65-F5344CB8AC3E}">
        <p14:creationId xmlns:p14="http://schemas.microsoft.com/office/powerpoint/2010/main" val="83774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94510"/>
            <a:ext cx="8343900" cy="5115502"/>
          </a:xfrm>
        </p:spPr>
      </p:pic>
      <p:sp>
        <p:nvSpPr>
          <p:cNvPr id="7" name="Metin kutusu 6"/>
          <p:cNvSpPr txBox="1"/>
          <p:nvPr/>
        </p:nvSpPr>
        <p:spPr>
          <a:xfrm>
            <a:off x="7259780" y="2254424"/>
            <a:ext cx="4710546" cy="4524315"/>
          </a:xfrm>
          <a:prstGeom prst="rect">
            <a:avLst/>
          </a:prstGeom>
          <a:noFill/>
        </p:spPr>
        <p:txBody>
          <a:bodyPr wrap="square" rtlCol="0">
            <a:spAutoFit/>
          </a:bodyPr>
          <a:lstStyle/>
          <a:p>
            <a:pPr algn="ctr"/>
            <a:r>
              <a:rPr lang="tr-TR" sz="2400" u="sng" dirty="0">
                <a:latin typeface="Candara" panose="020E0502030303020204" pitchFamily="34" charset="0"/>
              </a:rPr>
              <a:t>Alttan Alma</a:t>
            </a: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just"/>
            <a:endParaRPr lang="tr-TR" dirty="0">
              <a:latin typeface="Candara" panose="020E0502030303020204" pitchFamily="34" charset="0"/>
            </a:endParaRPr>
          </a:p>
          <a:p>
            <a:pPr algn="just"/>
            <a:r>
              <a:rPr lang="tr-TR" dirty="0">
                <a:latin typeface="Candara" panose="020E0502030303020204" pitchFamily="34" charset="0"/>
              </a:rPr>
              <a:t>Amaçtan vazgeçip ilişkiyi korumaya yönelik olarak davranmaya, karşıdakinin yapmak istediğine izin vermeye dayalı bir yoldur. Bu stratejiyi benimseyenler sevimli görünmek ve kabul görmek için uğraşırlar. Çatışmadan kaçmak için kendi gereksinimlerinden vazgeçmektedirler.</a:t>
            </a:r>
          </a:p>
          <a:p>
            <a:endParaRPr lang="tr-TR" sz="2400" dirty="0">
              <a:latin typeface="Candara" panose="020E050203030302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739" y="2978370"/>
            <a:ext cx="2028631" cy="1192064"/>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739" y="2978371"/>
            <a:ext cx="2028630" cy="1192064"/>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591" y="2805295"/>
            <a:ext cx="2028631" cy="1538213"/>
          </a:xfrm>
          <a:prstGeom prst="rect">
            <a:avLst/>
          </a:prstGeom>
        </p:spPr>
      </p:pic>
      <p:sp>
        <p:nvSpPr>
          <p:cNvPr id="10" name="Unvan 1"/>
          <p:cNvSpPr>
            <a:spLocks noGrp="1"/>
          </p:cNvSpPr>
          <p:nvPr>
            <p:ph type="title"/>
          </p:nvPr>
        </p:nvSpPr>
        <p:spPr>
          <a:xfrm>
            <a:off x="1097280" y="286604"/>
            <a:ext cx="10058400" cy="807906"/>
          </a:xfrm>
        </p:spPr>
        <p:txBody>
          <a:bodyPr>
            <a:normAutofit fontScale="90000"/>
          </a:bodyPr>
          <a:lstStyle/>
          <a:p>
            <a:r>
              <a:rPr lang="tr-TR" b="1" dirty="0">
                <a:latin typeface="Candara" panose="020E0502030303020204" pitchFamily="34" charset="0"/>
              </a:rPr>
              <a:t>Problem/Çatışma ile Nasıl Baş Ediyoruz?</a:t>
            </a:r>
          </a:p>
        </p:txBody>
      </p:sp>
    </p:spTree>
    <p:extLst>
      <p:ext uri="{BB962C8B-B14F-4D97-AF65-F5344CB8AC3E}">
        <p14:creationId xmlns:p14="http://schemas.microsoft.com/office/powerpoint/2010/main" val="40179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94510"/>
            <a:ext cx="8343900" cy="5115502"/>
          </a:xfrm>
        </p:spPr>
      </p:pic>
      <p:sp>
        <p:nvSpPr>
          <p:cNvPr id="7" name="Metin kutusu 6"/>
          <p:cNvSpPr txBox="1"/>
          <p:nvPr/>
        </p:nvSpPr>
        <p:spPr>
          <a:xfrm>
            <a:off x="7259782" y="2430436"/>
            <a:ext cx="4710546" cy="3693319"/>
          </a:xfrm>
          <a:prstGeom prst="rect">
            <a:avLst/>
          </a:prstGeom>
          <a:noFill/>
        </p:spPr>
        <p:txBody>
          <a:bodyPr wrap="square" rtlCol="0">
            <a:spAutoFit/>
          </a:bodyPr>
          <a:lstStyle/>
          <a:p>
            <a:pPr algn="ctr"/>
            <a:r>
              <a:rPr lang="tr-TR" sz="2400" u="sng" dirty="0">
                <a:latin typeface="Candara" panose="020E0502030303020204" pitchFamily="34" charset="0"/>
              </a:rPr>
              <a:t>Uzlaşma</a:t>
            </a: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just"/>
            <a:endParaRPr lang="tr-TR" dirty="0">
              <a:latin typeface="Candara" panose="020E0502030303020204" pitchFamily="34" charset="0"/>
            </a:endParaRPr>
          </a:p>
          <a:p>
            <a:pPr algn="just"/>
            <a:r>
              <a:rPr lang="tr-TR" dirty="0">
                <a:latin typeface="Candara" panose="020E0502030303020204" pitchFamily="34" charset="0"/>
              </a:rPr>
              <a:t>Bu yolda amaç ve ilişki orta derecede önemlidir. Her iki taraf da biraz ilişkiden, biraz amaçtan vazgeçerek ortak yol bulmaya çalışmaktadır. </a:t>
            </a:r>
          </a:p>
          <a:p>
            <a:endParaRPr lang="tr-TR" sz="2400" dirty="0">
              <a:latin typeface="Candara" panose="020E050203030302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739" y="2978370"/>
            <a:ext cx="2028631" cy="1192064"/>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739" y="2978371"/>
            <a:ext cx="2028631" cy="1607484"/>
          </a:xfrm>
          <a:prstGeom prst="rect">
            <a:avLst/>
          </a:prstGeom>
        </p:spPr>
      </p:pic>
      <p:sp>
        <p:nvSpPr>
          <p:cNvPr id="9" name="Unvan 1"/>
          <p:cNvSpPr>
            <a:spLocks noGrp="1"/>
          </p:cNvSpPr>
          <p:nvPr>
            <p:ph type="title"/>
          </p:nvPr>
        </p:nvSpPr>
        <p:spPr>
          <a:xfrm>
            <a:off x="1097280" y="286604"/>
            <a:ext cx="10058400" cy="807906"/>
          </a:xfrm>
        </p:spPr>
        <p:txBody>
          <a:bodyPr>
            <a:normAutofit fontScale="90000"/>
          </a:bodyPr>
          <a:lstStyle/>
          <a:p>
            <a:r>
              <a:rPr lang="tr-TR" b="1" dirty="0">
                <a:latin typeface="Candara" panose="020E0502030303020204" pitchFamily="34" charset="0"/>
              </a:rPr>
              <a:t>Problem/Çatışma ile Nasıl Baş Ediyoruz?</a:t>
            </a:r>
          </a:p>
        </p:txBody>
      </p:sp>
    </p:spTree>
    <p:extLst>
      <p:ext uri="{BB962C8B-B14F-4D97-AF65-F5344CB8AC3E}">
        <p14:creationId xmlns:p14="http://schemas.microsoft.com/office/powerpoint/2010/main" val="388102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94510"/>
            <a:ext cx="8343900" cy="5115502"/>
          </a:xfrm>
        </p:spPr>
      </p:pic>
      <p:sp>
        <p:nvSpPr>
          <p:cNvPr id="7" name="Metin kutusu 6"/>
          <p:cNvSpPr txBox="1"/>
          <p:nvPr/>
        </p:nvSpPr>
        <p:spPr>
          <a:xfrm>
            <a:off x="7259782" y="2430436"/>
            <a:ext cx="4710546" cy="3970318"/>
          </a:xfrm>
          <a:prstGeom prst="rect">
            <a:avLst/>
          </a:prstGeom>
          <a:noFill/>
        </p:spPr>
        <p:txBody>
          <a:bodyPr wrap="square" rtlCol="0">
            <a:spAutoFit/>
          </a:bodyPr>
          <a:lstStyle/>
          <a:p>
            <a:pPr algn="ctr"/>
            <a:r>
              <a:rPr lang="tr-TR" sz="2400" u="sng" dirty="0">
                <a:latin typeface="Candara" panose="020E0502030303020204" pitchFamily="34" charset="0"/>
              </a:rPr>
              <a:t>Yüzleşme</a:t>
            </a: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ctr"/>
            <a:endParaRPr lang="tr-TR" sz="2400" u="sng" dirty="0">
              <a:latin typeface="Candara" panose="020E0502030303020204" pitchFamily="34" charset="0"/>
            </a:endParaRPr>
          </a:p>
          <a:p>
            <a:pPr algn="just"/>
            <a:endParaRPr lang="tr-TR" dirty="0">
              <a:latin typeface="Candara" panose="020E0502030303020204" pitchFamily="34" charset="0"/>
            </a:endParaRPr>
          </a:p>
          <a:p>
            <a:pPr algn="just"/>
            <a:r>
              <a:rPr lang="tr-TR" dirty="0">
                <a:latin typeface="Candara" panose="020E0502030303020204" pitchFamily="34" charset="0"/>
              </a:rPr>
              <a:t>Amaç ve ilişkiler önemlidir. Bu yolu kullanan bireyler için çatışmalar, çözülmesi gereken sorunlardır. İlişki ve amaçlardan taviz vermeksizin büyük bir olgunlukla sorunun çözümü için çaba göstermektedirler.</a:t>
            </a:r>
          </a:p>
          <a:p>
            <a:endParaRPr lang="tr-TR" sz="2400" dirty="0">
              <a:latin typeface="Candara" panose="020E050203030302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739" y="2978370"/>
            <a:ext cx="2028631" cy="1192064"/>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738" y="2978370"/>
            <a:ext cx="2028631" cy="1635194"/>
          </a:xfrm>
          <a:prstGeom prst="rect">
            <a:avLst/>
          </a:prstGeom>
        </p:spPr>
      </p:pic>
      <p:sp>
        <p:nvSpPr>
          <p:cNvPr id="9" name="Unvan 1"/>
          <p:cNvSpPr>
            <a:spLocks noGrp="1"/>
          </p:cNvSpPr>
          <p:nvPr>
            <p:ph type="title"/>
          </p:nvPr>
        </p:nvSpPr>
        <p:spPr>
          <a:xfrm>
            <a:off x="1097280" y="286604"/>
            <a:ext cx="10058400" cy="807906"/>
          </a:xfrm>
        </p:spPr>
        <p:txBody>
          <a:bodyPr>
            <a:normAutofit fontScale="90000"/>
          </a:bodyPr>
          <a:lstStyle/>
          <a:p>
            <a:r>
              <a:rPr lang="tr-TR" b="1" dirty="0">
                <a:latin typeface="Candara" panose="020E0502030303020204" pitchFamily="34" charset="0"/>
              </a:rPr>
              <a:t>Problem/Çatışma ile Nasıl Baş Ediyoruz?</a:t>
            </a:r>
          </a:p>
        </p:txBody>
      </p:sp>
    </p:spTree>
    <p:extLst>
      <p:ext uri="{BB962C8B-B14F-4D97-AF65-F5344CB8AC3E}">
        <p14:creationId xmlns:p14="http://schemas.microsoft.com/office/powerpoint/2010/main" val="56236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Çatışma Çözme Yöntemleri</a:t>
            </a:r>
          </a:p>
        </p:txBody>
      </p:sp>
      <p:sp>
        <p:nvSpPr>
          <p:cNvPr id="3" name="İçerik Yer Tutucusu 2"/>
          <p:cNvSpPr>
            <a:spLocks noGrp="1"/>
          </p:cNvSpPr>
          <p:nvPr>
            <p:ph idx="1"/>
          </p:nvPr>
        </p:nvSpPr>
        <p:spPr/>
        <p:txBody>
          <a:bodyPr>
            <a:normAutofit/>
          </a:bodyPr>
          <a:lstStyle/>
          <a:p>
            <a:r>
              <a:rPr lang="tr-TR" dirty="0">
                <a:latin typeface="Candara" panose="020E0502030303020204" pitchFamily="34" charset="0"/>
              </a:rPr>
              <a:t>Müzakere</a:t>
            </a:r>
          </a:p>
          <a:p>
            <a:pPr marL="0" indent="0">
              <a:buNone/>
            </a:pPr>
            <a:endParaRPr lang="tr-TR" dirty="0">
              <a:latin typeface="Candara" panose="020E0502030303020204" pitchFamily="34" charset="0"/>
            </a:endParaRPr>
          </a:p>
          <a:p>
            <a:pPr marL="0" indent="0" algn="just">
              <a:buNone/>
            </a:pPr>
            <a:r>
              <a:rPr lang="tr-TR" dirty="0">
                <a:latin typeface="Candara" panose="020E0502030303020204" pitchFamily="34" charset="0"/>
              </a:rPr>
              <a:t>	Çatışma yaşayan tarafların başkalarından yardım almadan, anlaşmazlığı çözmek için yüz yüze geldikleri bir sorun çözme yöntemidir.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366" y="3844581"/>
            <a:ext cx="2991267" cy="2467319"/>
          </a:xfrm>
          <a:prstGeom prst="rect">
            <a:avLst/>
          </a:prstGeom>
        </p:spPr>
      </p:pic>
    </p:spTree>
    <p:extLst>
      <p:ext uri="{BB962C8B-B14F-4D97-AF65-F5344CB8AC3E}">
        <p14:creationId xmlns:p14="http://schemas.microsoft.com/office/powerpoint/2010/main" val="3114910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Çatışma Çözme Yöntemleri</a:t>
            </a:r>
          </a:p>
        </p:txBody>
      </p:sp>
      <p:sp>
        <p:nvSpPr>
          <p:cNvPr id="3" name="İçerik Yer Tutucusu 2"/>
          <p:cNvSpPr>
            <a:spLocks noGrp="1"/>
          </p:cNvSpPr>
          <p:nvPr>
            <p:ph idx="1"/>
          </p:nvPr>
        </p:nvSpPr>
        <p:spPr/>
        <p:txBody>
          <a:bodyPr>
            <a:normAutofit/>
          </a:bodyPr>
          <a:lstStyle/>
          <a:p>
            <a:r>
              <a:rPr lang="tr-TR" dirty="0">
                <a:latin typeface="Candara" panose="020E0502030303020204" pitchFamily="34" charset="0"/>
              </a:rPr>
              <a:t>Arabuluculuk</a:t>
            </a:r>
          </a:p>
          <a:p>
            <a:pPr marL="0" indent="0">
              <a:buNone/>
            </a:pPr>
            <a:endParaRPr lang="tr-TR" dirty="0">
              <a:latin typeface="Candara" panose="020E0502030303020204" pitchFamily="34" charset="0"/>
            </a:endParaRPr>
          </a:p>
          <a:p>
            <a:pPr marL="0" indent="0" algn="just">
              <a:buNone/>
            </a:pPr>
            <a:r>
              <a:rPr lang="tr-TR" dirty="0">
                <a:latin typeface="Candara" panose="020E0502030303020204" pitchFamily="34" charset="0"/>
              </a:rPr>
              <a:t>	Çatışma yaşayan tarafların, arabulucu adı verilen tarafsız birinin yardımıyla anlaşmazlığı çözmek için yüz yüze geldikleri bir sorun çözme yöntemidir.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819" y="3577750"/>
            <a:ext cx="3553321" cy="2667372"/>
          </a:xfrm>
          <a:prstGeom prst="rect">
            <a:avLst/>
          </a:prstGeom>
        </p:spPr>
      </p:pic>
    </p:spTree>
    <p:extLst>
      <p:ext uri="{BB962C8B-B14F-4D97-AF65-F5344CB8AC3E}">
        <p14:creationId xmlns:p14="http://schemas.microsoft.com/office/powerpoint/2010/main" val="1678997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Çatışma Çözme Yöntemleri</a:t>
            </a:r>
          </a:p>
        </p:txBody>
      </p:sp>
      <p:sp>
        <p:nvSpPr>
          <p:cNvPr id="3" name="İçerik Yer Tutucusu 2"/>
          <p:cNvSpPr>
            <a:spLocks noGrp="1"/>
          </p:cNvSpPr>
          <p:nvPr>
            <p:ph idx="1"/>
          </p:nvPr>
        </p:nvSpPr>
        <p:spPr/>
        <p:txBody>
          <a:bodyPr>
            <a:normAutofit/>
          </a:bodyPr>
          <a:lstStyle/>
          <a:p>
            <a:r>
              <a:rPr lang="tr-TR" dirty="0">
                <a:latin typeface="Candara" panose="020E0502030303020204" pitchFamily="34" charset="0"/>
              </a:rPr>
              <a:t>Oy Birliğiyle Karar Alma</a:t>
            </a:r>
          </a:p>
          <a:p>
            <a:pPr marL="0" indent="0">
              <a:buNone/>
            </a:pPr>
            <a:endParaRPr lang="tr-TR" dirty="0">
              <a:latin typeface="Candara" panose="020E0502030303020204" pitchFamily="34" charset="0"/>
            </a:endParaRPr>
          </a:p>
          <a:p>
            <a:pPr marL="0" indent="0" algn="just">
              <a:buNone/>
            </a:pPr>
            <a:r>
              <a:rPr lang="tr-TR" dirty="0">
                <a:latin typeface="Candara" panose="020E0502030303020204" pitchFamily="34" charset="0"/>
              </a:rPr>
              <a:t>	Çatışma yaşayan bütün tarafların, herkesin destekleyebileceği bir eylem planı oluşturarak anlaşmazlığı çözmek için iş birliği yaptıkları grupla sorun çözme yöntemidir. </a:t>
            </a:r>
          </a:p>
          <a:p>
            <a:pPr marL="0" indent="0" algn="just">
              <a:buNone/>
            </a:pPr>
            <a:endParaRPr lang="tr-TR" dirty="0">
              <a:latin typeface="Candara" panose="020E0502030303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793" y="3710348"/>
            <a:ext cx="3029373" cy="2495898"/>
          </a:xfrm>
          <a:prstGeom prst="rect">
            <a:avLst/>
          </a:prstGeom>
        </p:spPr>
      </p:pic>
    </p:spTree>
    <p:extLst>
      <p:ext uri="{BB962C8B-B14F-4D97-AF65-F5344CB8AC3E}">
        <p14:creationId xmlns:p14="http://schemas.microsoft.com/office/powerpoint/2010/main" val="378270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Dayanıklılık, olumsuz yaşam olayları veya zor koşullara uyum süreci ve sonucu olarak tanımlanmaktadır. Dayanıklı bireylerin daha iyimser, iyi sosyal beceriye sahip, iyi sorun çözebilen ve yüksek akademik başarıya sahip bireyler olduğu görülmüştür. Dayanıklı olabilmek için izlenebilecek 10 yol öne sürülmektedir.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308" y="3754581"/>
            <a:ext cx="2305372" cy="2327564"/>
          </a:xfrm>
          <a:prstGeom prst="rect">
            <a:avLst/>
          </a:prstGeom>
        </p:spPr>
      </p:pic>
    </p:spTree>
    <p:extLst>
      <p:ext uri="{BB962C8B-B14F-4D97-AF65-F5344CB8AC3E}">
        <p14:creationId xmlns:p14="http://schemas.microsoft.com/office/powerpoint/2010/main" val="335462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 Çözme Nedir?</a:t>
            </a:r>
          </a:p>
        </p:txBody>
      </p:sp>
      <p:sp>
        <p:nvSpPr>
          <p:cNvPr id="3" name="İçerik Yer Tutucusu 2"/>
          <p:cNvSpPr>
            <a:spLocks noGrp="1"/>
          </p:cNvSpPr>
          <p:nvPr>
            <p:ph idx="1"/>
          </p:nvPr>
        </p:nvSpPr>
        <p:spPr/>
        <p:txBody>
          <a:bodyPr/>
          <a:lstStyle/>
          <a:p>
            <a:pPr marL="0" indent="0" algn="just">
              <a:buNone/>
            </a:pPr>
            <a:r>
              <a:rPr lang="tr-TR" dirty="0"/>
              <a:t>	</a:t>
            </a:r>
          </a:p>
          <a:p>
            <a:pPr marL="0" indent="0" algn="just">
              <a:buNone/>
            </a:pPr>
            <a:r>
              <a:rPr lang="tr-TR" dirty="0">
                <a:latin typeface="Candara" panose="020E0502030303020204" pitchFamily="34" charset="0"/>
              </a:rPr>
              <a:t>	Bireyin ya da bir grubun, karşılaştıkları sorunlar için etkili çözüm yolları bulmak adına giriştikleri, düşünmeyi ve harekete geçmeyi içeren bir süreçtir. </a:t>
            </a:r>
          </a:p>
          <a:p>
            <a:pPr marL="0" indent="0" algn="just">
              <a:buNone/>
            </a:pPr>
            <a:r>
              <a:rPr lang="tr-TR" dirty="0">
                <a:latin typeface="Candara" panose="020E0502030303020204" pitchFamily="34" charset="0"/>
              </a:rPr>
              <a:t>	Sorun çözme bilinçli, akılcı, çaba gerektiren ve amaç yönelimli bir etkinliktir.</a:t>
            </a:r>
          </a:p>
          <a:p>
            <a:pPr marL="0" indent="0" algn="just">
              <a:buNone/>
            </a:pPr>
            <a:r>
              <a:rPr lang="tr-TR" dirty="0">
                <a:latin typeface="Candara" panose="020E0502030303020204" pitchFamily="34" charset="0"/>
              </a:rPr>
              <a:t>	Yani yalnızca çözümü bilmek yeterli değildir, çözümü hayata geçirmek için harekete geçmek gereklidir.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109" y="4267200"/>
            <a:ext cx="2593571" cy="1945487"/>
          </a:xfrm>
          <a:prstGeom prst="rect">
            <a:avLst/>
          </a:prstGeom>
        </p:spPr>
      </p:pic>
    </p:spTree>
    <p:extLst>
      <p:ext uri="{BB962C8B-B14F-4D97-AF65-F5344CB8AC3E}">
        <p14:creationId xmlns:p14="http://schemas.microsoft.com/office/powerpoint/2010/main" val="429649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1- İnsanlarla iyi ilişki kurmak</a:t>
            </a:r>
          </a:p>
          <a:p>
            <a:pPr marL="0" indent="0" algn="just">
              <a:buNone/>
            </a:pPr>
            <a:r>
              <a:rPr lang="tr-TR" dirty="0">
                <a:latin typeface="Candara" panose="020E0502030303020204" pitchFamily="34" charset="0"/>
              </a:rPr>
              <a:t>	Örneğin çatışma yaşanan bireyle çözüm için fikir alışverişi yaparken kullanılacak uygun bir göz teması, gülümseme ve önemseme hissi, çatışmanın seyrini kesinlikle değiştirmektedir. </a:t>
            </a:r>
          </a:p>
          <a:p>
            <a:pPr marL="0" indent="0" algn="just">
              <a:buNone/>
            </a:pPr>
            <a:r>
              <a:rPr lang="tr-TR" dirty="0">
                <a:latin typeface="Candara" panose="020E0502030303020204" pitchFamily="34" charset="0"/>
              </a:rPr>
              <a:t>	Ayrıca, sorunların samimi ve net bir biçimde dile</a:t>
            </a:r>
          </a:p>
          <a:p>
            <a:pPr marL="0" indent="0" algn="just">
              <a:buNone/>
            </a:pPr>
            <a:r>
              <a:rPr lang="tr-TR" dirty="0">
                <a:latin typeface="Candara" panose="020E0502030303020204" pitchFamily="34" charset="0"/>
              </a:rPr>
              <a:t>getirilmesi ilişkide olumlu bir atmosfer yaratabilir.</a:t>
            </a:r>
          </a:p>
          <a:p>
            <a:pPr marL="0" indent="0" algn="just">
              <a:buNone/>
            </a:pPr>
            <a:r>
              <a:rPr lang="tr-TR" b="1" i="1" dirty="0" err="1">
                <a:latin typeface="Candara" panose="020E0502030303020204" pitchFamily="34" charset="0"/>
              </a:rPr>
              <a:t>Örn</a:t>
            </a:r>
            <a:r>
              <a:rPr lang="tr-TR" b="1" i="1" dirty="0">
                <a:latin typeface="Candara" panose="020E0502030303020204" pitchFamily="34" charset="0"/>
              </a:rPr>
              <a:t>: Seninle hem arkadaşlık kurmak istiyorum hem de</a:t>
            </a:r>
          </a:p>
          <a:p>
            <a:pPr marL="0" indent="0" algn="just">
              <a:buNone/>
            </a:pPr>
            <a:r>
              <a:rPr lang="tr-TR" b="1" i="1" dirty="0">
                <a:latin typeface="Candara" panose="020E0502030303020204" pitchFamily="34" charset="0"/>
              </a:rPr>
              <a:t>bana sürekli vurmandan korkuyorum…</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423" y="4019191"/>
            <a:ext cx="4001058" cy="2114845"/>
          </a:xfrm>
          <a:prstGeom prst="rect">
            <a:avLst/>
          </a:prstGeom>
        </p:spPr>
      </p:pic>
      <p:sp>
        <p:nvSpPr>
          <p:cNvPr id="7"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260976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2- Kriz Durumlarını Başa Çıkılmaz Durumlar Olarak Görmemek</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	Bu görüş nedeniyle, yaşamın olumsuz anlarını çözülmez, içinden çıkılmaz durumlar olarak görmeye başladığımız anda, atacağımız olumlu adımlar ya sınırlanmış ya da engellenmiş olacaktır.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973" y="4376601"/>
            <a:ext cx="2729707" cy="1811442"/>
          </a:xfrm>
          <a:prstGeom prst="rect">
            <a:avLst/>
          </a:prstGeom>
        </p:spPr>
      </p:pic>
      <p:sp>
        <p:nvSpPr>
          <p:cNvPr id="6"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4193706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3- Değişimin Kaçınılmaz Olduğunun Kabulü</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	Yaşamda emin olunabilecek tek gerçek varsa her şeyin sürekli bir değişim içinde olduğudur. Bu nedenle birey bazen kendisi için belirlemiş olduğu hedeflere ulaşamayabilir. Bu durumda yeni hedefler belirlenebilir.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43" y="4585854"/>
            <a:ext cx="4042537" cy="1586557"/>
          </a:xfrm>
          <a:prstGeom prst="rect">
            <a:avLst/>
          </a:prstGeom>
        </p:spPr>
      </p:pic>
      <p:sp>
        <p:nvSpPr>
          <p:cNvPr id="6"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299867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4- Hedefler Belirlemek</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	Bir amaç belirleyebilen birey hem hedefleri doğrultusunda yaşama daha sıkı tutunur ve gelecek yönelimi artar hem de kişisel yaşam zamanını yapılandırabilir.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55" y="4530436"/>
            <a:ext cx="2150225" cy="1600805"/>
          </a:xfrm>
          <a:prstGeom prst="rect">
            <a:avLst/>
          </a:prstGeom>
        </p:spPr>
      </p:pic>
      <p:sp>
        <p:nvSpPr>
          <p:cNvPr id="6"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2796390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5- Kararlı Adımlar Atabilmek</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	Bazı bireyler sorunlarla karşılaştığında pasif kalarak, problemlerin kendi kendilerine çözülmelerini bekleyebilmektedir. Bu durum bir dayanıksızlık göstergesidir.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382" y="4391890"/>
            <a:ext cx="2524298" cy="1883595"/>
          </a:xfrm>
          <a:prstGeom prst="rect">
            <a:avLst/>
          </a:prstGeom>
        </p:spPr>
      </p:pic>
      <p:sp>
        <p:nvSpPr>
          <p:cNvPr id="6"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3452607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6- Sorunlar Kendini Keşfetmenin Bir Yoludur</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	Sorunlar aynı zamanda insanın kendisiyle ilgili bilgiler edinebildiği bir fırsattır.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60" y="4239490"/>
            <a:ext cx="1440120" cy="1997865"/>
          </a:xfrm>
          <a:prstGeom prst="rect">
            <a:avLst/>
          </a:prstGeom>
        </p:spPr>
      </p:pic>
      <p:sp>
        <p:nvSpPr>
          <p:cNvPr id="6"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3941612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7- Bireyin Kendisi Hakkında Olumlu Görüş Sahibi Olması</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	Bireyin, sorunları çözebileceği yönünde kendine ve yeteneklerine güveni, önemli bir dayanıklılık göstergesidir.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622" y="4156364"/>
            <a:ext cx="3639058" cy="2092036"/>
          </a:xfrm>
          <a:prstGeom prst="rect">
            <a:avLst/>
          </a:prstGeom>
        </p:spPr>
      </p:pic>
      <p:sp>
        <p:nvSpPr>
          <p:cNvPr id="6"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3689408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8- Olaylara Geniş Bir Zaman Diliminden Bakabilmek</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	Olumsuz bir yaşam olayı dar bir zaman diliminde değerlendirildiğinde, gerçek boyutlarından büyükmüş gibi görünebilir.</a:t>
            </a:r>
          </a:p>
          <a:p>
            <a:pPr marL="0" indent="0" algn="just">
              <a:buNone/>
            </a:pPr>
            <a:r>
              <a:rPr lang="tr-TR" dirty="0">
                <a:latin typeface="Candara" panose="020E0502030303020204" pitchFamily="34" charset="0"/>
              </a:rPr>
              <a:t>	Ayrıca; geçmişte yapılan hatalara takılı kalmadan, gelecekte</a:t>
            </a:r>
          </a:p>
          <a:p>
            <a:pPr marL="0" indent="0" algn="just">
              <a:buNone/>
            </a:pPr>
            <a:r>
              <a:rPr lang="tr-TR" dirty="0">
                <a:latin typeface="Candara" panose="020E0502030303020204" pitchFamily="34" charset="0"/>
              </a:rPr>
              <a:t>neler yapılabileceğini görebilmek gerekir bazen…</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624" y="4261683"/>
            <a:ext cx="2553056" cy="1959008"/>
          </a:xfrm>
          <a:prstGeom prst="rect">
            <a:avLst/>
          </a:prstGeom>
        </p:spPr>
      </p:pic>
      <p:sp>
        <p:nvSpPr>
          <p:cNvPr id="6"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2638070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9- İyimser Olmak</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	Bireyin bir olaya karşı inancı, bazen olayın sonucunu etkileyebilmektedir. İyimser kimseler iyi şeylerin olacağı, kötümser kimseler ise kötü şeylerin olacağı beklentisine sahiptir.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640" y="4350327"/>
            <a:ext cx="2138040" cy="1864932"/>
          </a:xfrm>
          <a:prstGeom prst="rect">
            <a:avLst/>
          </a:prstGeom>
        </p:spPr>
      </p:pic>
      <p:sp>
        <p:nvSpPr>
          <p:cNvPr id="6"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2703332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Candara" panose="020E0502030303020204" pitchFamily="34" charset="0"/>
              </a:rPr>
              <a:t>Dayanıklılık Kavramı</a:t>
            </a:r>
          </a:p>
          <a:p>
            <a:endParaRPr lang="tr-TR" dirty="0">
              <a:latin typeface="Candara" panose="020E0502030303020204" pitchFamily="34" charset="0"/>
            </a:endParaRPr>
          </a:p>
          <a:p>
            <a:pPr marL="0" indent="0" algn="just">
              <a:buNone/>
            </a:pPr>
            <a:r>
              <a:rPr lang="tr-TR" dirty="0">
                <a:latin typeface="Candara" panose="020E0502030303020204" pitchFamily="34" charset="0"/>
              </a:rPr>
              <a:t>	10- Kendine İyi Bakmak</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	Bireyin kendi duygularına ve gereksinmelerine duyarlı olması, kendine zaman ayırması, spor yapması ve hoşlandığı etkinliklerde bulunması dayanıklılığını artırmaktadır.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0" y="4378035"/>
            <a:ext cx="2621280" cy="1787237"/>
          </a:xfrm>
          <a:prstGeom prst="rect">
            <a:avLst/>
          </a:prstGeom>
        </p:spPr>
      </p:pic>
      <p:sp>
        <p:nvSpPr>
          <p:cNvPr id="6" name="Unvan 1"/>
          <p:cNvSpPr>
            <a:spLocks noGrp="1"/>
          </p:cNvSpPr>
          <p:nvPr>
            <p:ph type="title"/>
          </p:nvPr>
        </p:nvSpPr>
        <p:spPr>
          <a:xfrm>
            <a:off x="845127" y="286603"/>
            <a:ext cx="11346873" cy="1450757"/>
          </a:xfrm>
        </p:spPr>
        <p:txBody>
          <a:bodyPr/>
          <a:lstStyle/>
          <a:p>
            <a:r>
              <a:rPr lang="tr-TR" b="1" dirty="0">
                <a:latin typeface="Candara" panose="020E0502030303020204" pitchFamily="34" charset="0"/>
              </a:rPr>
              <a:t>Problem Çözme Becerisi Nasıl Kazanılabilir?</a:t>
            </a:r>
          </a:p>
        </p:txBody>
      </p:sp>
    </p:spTree>
    <p:extLst>
      <p:ext uri="{BB962C8B-B14F-4D97-AF65-F5344CB8AC3E}">
        <p14:creationId xmlns:p14="http://schemas.microsoft.com/office/powerpoint/2010/main" val="421403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6473" y="286603"/>
            <a:ext cx="11665527" cy="1450757"/>
          </a:xfrm>
        </p:spPr>
        <p:txBody>
          <a:bodyPr/>
          <a:lstStyle/>
          <a:p>
            <a:r>
              <a:rPr lang="tr-TR" b="1" dirty="0">
                <a:latin typeface="Candara" panose="020E0502030303020204" pitchFamily="34" charset="0"/>
              </a:rPr>
              <a:t>Problem Çözme Becerilerinin Bireye Katkıları</a:t>
            </a:r>
          </a:p>
        </p:txBody>
      </p:sp>
      <p:sp>
        <p:nvSpPr>
          <p:cNvPr id="3" name="İçerik Yer Tutucusu 2"/>
          <p:cNvSpPr>
            <a:spLocks noGrp="1"/>
          </p:cNvSpPr>
          <p:nvPr>
            <p:ph idx="1"/>
          </p:nvPr>
        </p:nvSpPr>
        <p:spPr/>
        <p:txBody>
          <a:bodyPr/>
          <a:lstStyle/>
          <a:p>
            <a:endParaRPr lang="tr-TR" dirty="0">
              <a:latin typeface="Candara" panose="020E0502030303020204" pitchFamily="34" charset="0"/>
            </a:endParaRPr>
          </a:p>
          <a:p>
            <a:r>
              <a:rPr lang="tr-TR" dirty="0">
                <a:latin typeface="Candara" panose="020E0502030303020204" pitchFamily="34" charset="0"/>
              </a:rPr>
              <a:t>Strese karşı koruyucu etki</a:t>
            </a:r>
          </a:p>
          <a:p>
            <a:r>
              <a:rPr lang="tr-TR" dirty="0">
                <a:latin typeface="Candara" panose="020E0502030303020204" pitchFamily="34" charset="0"/>
              </a:rPr>
              <a:t>Daha düşük seviyede kaygı</a:t>
            </a:r>
          </a:p>
          <a:p>
            <a:r>
              <a:rPr lang="tr-TR" dirty="0">
                <a:latin typeface="Candara" panose="020E0502030303020204" pitchFamily="34" charset="0"/>
              </a:rPr>
              <a:t>Genel iyilik haline olumlu etki</a:t>
            </a:r>
          </a:p>
          <a:p>
            <a:r>
              <a:rPr lang="tr-TR" dirty="0">
                <a:latin typeface="Candara" panose="020E0502030303020204" pitchFamily="34" charset="0"/>
              </a:rPr>
              <a:t>Olumlu duyguların gelişmesi</a:t>
            </a:r>
          </a:p>
          <a:p>
            <a:r>
              <a:rPr lang="tr-TR" dirty="0">
                <a:latin typeface="Candara" panose="020E0502030303020204" pitchFamily="34" charset="0"/>
              </a:rPr>
              <a:t>Bağımsız ve yaratıcı düşünme becerisi</a:t>
            </a:r>
          </a:p>
          <a:p>
            <a:r>
              <a:rPr lang="tr-TR" dirty="0">
                <a:latin typeface="Candara" panose="020E0502030303020204" pitchFamily="34" charset="0"/>
              </a:rPr>
              <a:t>Sosyal yeterlilik ve kendine güven</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254" y="3780994"/>
            <a:ext cx="2607425" cy="2343382"/>
          </a:xfrm>
          <a:prstGeom prst="rect">
            <a:avLst/>
          </a:prstGeom>
        </p:spPr>
      </p:pic>
    </p:spTree>
    <p:extLst>
      <p:ext uri="{BB962C8B-B14F-4D97-AF65-F5344CB8AC3E}">
        <p14:creationId xmlns:p14="http://schemas.microsoft.com/office/powerpoint/2010/main" val="1478908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2576945"/>
            <a:ext cx="10058400" cy="748146"/>
          </a:xfrm>
        </p:spPr>
        <p:txBody>
          <a:bodyPr/>
          <a:lstStyle/>
          <a:p>
            <a:pPr algn="ctr"/>
            <a:r>
              <a:rPr lang="tr-TR" b="1" dirty="0">
                <a:latin typeface="Candara" panose="020E0502030303020204" pitchFamily="34" charset="0"/>
              </a:rPr>
              <a:t>Kaynaklar</a:t>
            </a:r>
          </a:p>
        </p:txBody>
      </p:sp>
      <p:sp>
        <p:nvSpPr>
          <p:cNvPr id="3" name="İçerik Yer Tutucusu 2"/>
          <p:cNvSpPr>
            <a:spLocks noGrp="1"/>
          </p:cNvSpPr>
          <p:nvPr>
            <p:ph idx="1"/>
          </p:nvPr>
        </p:nvSpPr>
        <p:spPr>
          <a:xfrm>
            <a:off x="620681" y="3521671"/>
            <a:ext cx="11011595" cy="2433166"/>
          </a:xfrm>
        </p:spPr>
        <p:txBody>
          <a:bodyPr>
            <a:normAutofit/>
          </a:bodyPr>
          <a:lstStyle/>
          <a:p>
            <a:pPr marL="0" indent="0" algn="just">
              <a:buNone/>
            </a:pPr>
            <a:r>
              <a:rPr lang="tr-TR" dirty="0" err="1">
                <a:latin typeface="Candara" panose="020E0502030303020204" pitchFamily="34" charset="0"/>
              </a:rPr>
              <a:t>Cüceloğlu</a:t>
            </a:r>
            <a:r>
              <a:rPr lang="tr-TR" dirty="0">
                <a:latin typeface="Candara" panose="020E0502030303020204" pitchFamily="34" charset="0"/>
              </a:rPr>
              <a:t>, D. (2011). </a:t>
            </a:r>
            <a:r>
              <a:rPr lang="tr-TR" i="1" dirty="0">
                <a:latin typeface="Candara" panose="020E0502030303020204" pitchFamily="34" charset="0"/>
              </a:rPr>
              <a:t>İnsan ve Davranışı</a:t>
            </a:r>
            <a:r>
              <a:rPr lang="tr-TR" dirty="0">
                <a:latin typeface="Candara" panose="020E0502030303020204" pitchFamily="34" charset="0"/>
              </a:rPr>
              <a:t>. </a:t>
            </a:r>
            <a:r>
              <a:rPr lang="tr-TR" dirty="0" err="1">
                <a:latin typeface="Candara" panose="020E0502030303020204" pitchFamily="34" charset="0"/>
              </a:rPr>
              <a:t>İstabul</a:t>
            </a:r>
            <a:r>
              <a:rPr lang="tr-TR" dirty="0">
                <a:latin typeface="Candara" panose="020E0502030303020204" pitchFamily="34" charset="0"/>
              </a:rPr>
              <a:t>: Remzi Kitabevi.</a:t>
            </a:r>
          </a:p>
          <a:p>
            <a:pPr marL="0" indent="0" algn="just">
              <a:buNone/>
            </a:pPr>
            <a:r>
              <a:rPr lang="tr-TR" dirty="0">
                <a:latin typeface="Candara" panose="020E0502030303020204" pitchFamily="34" charset="0"/>
              </a:rPr>
              <a:t>Eskin, M. (2014). </a:t>
            </a:r>
            <a:r>
              <a:rPr lang="tr-TR" i="1" dirty="0">
                <a:latin typeface="Candara" panose="020E0502030303020204" pitchFamily="34" charset="0"/>
              </a:rPr>
              <a:t>Sorun Çözme Terapisi</a:t>
            </a:r>
            <a:r>
              <a:rPr lang="tr-TR" dirty="0">
                <a:latin typeface="Candara" panose="020E0502030303020204" pitchFamily="34" charset="0"/>
              </a:rPr>
              <a:t>. Ankara: HYB Yayıncılık.</a:t>
            </a:r>
          </a:p>
          <a:p>
            <a:pPr marL="0" indent="0" algn="just">
              <a:buNone/>
            </a:pPr>
            <a:r>
              <a:rPr lang="tr-TR" dirty="0">
                <a:latin typeface="Candara" panose="020E0502030303020204" pitchFamily="34" charset="0"/>
              </a:rPr>
              <a:t>Koç, H., Teke, A. ve Arslan, C. (2017). Kişilerarası İlişkilerde Çatışma Çözme. </a:t>
            </a:r>
            <a:r>
              <a:rPr lang="tr-TR" i="1" dirty="0">
                <a:latin typeface="Candara" panose="020E0502030303020204" pitchFamily="34" charset="0"/>
              </a:rPr>
              <a:t>Eğitim Araştırmaları</a:t>
            </a:r>
            <a:r>
              <a:rPr lang="tr-TR" dirty="0">
                <a:latin typeface="Candara" panose="020E0502030303020204" pitchFamily="34" charset="0"/>
              </a:rPr>
              <a:t>. 178-187.</a:t>
            </a:r>
          </a:p>
          <a:p>
            <a:pPr marL="0" indent="0" algn="just">
              <a:buNone/>
            </a:pPr>
            <a:r>
              <a:rPr lang="tr-TR" dirty="0">
                <a:latin typeface="Candara" panose="020E0502030303020204" pitchFamily="34" charset="0"/>
              </a:rPr>
              <a:t>Korkut </a:t>
            </a:r>
            <a:r>
              <a:rPr lang="tr-TR" dirty="0" err="1">
                <a:latin typeface="Candara" panose="020E0502030303020204" pitchFamily="34" charset="0"/>
              </a:rPr>
              <a:t>Owen</a:t>
            </a:r>
            <a:r>
              <a:rPr lang="tr-TR" dirty="0">
                <a:latin typeface="Candara" panose="020E0502030303020204" pitchFamily="34" charset="0"/>
              </a:rPr>
              <a:t>, F. (2015). </a:t>
            </a:r>
            <a:r>
              <a:rPr lang="tr-TR" i="1" dirty="0">
                <a:latin typeface="Candara" panose="020E0502030303020204" pitchFamily="34" charset="0"/>
              </a:rPr>
              <a:t>Okul Temelli Önleyici Rehberlik ve Psikolojik Danışma</a:t>
            </a:r>
            <a:r>
              <a:rPr lang="tr-TR" dirty="0">
                <a:latin typeface="Candara" panose="020E0502030303020204" pitchFamily="34" charset="0"/>
              </a:rPr>
              <a:t>. Ankara: Anı Yayıncılık.</a:t>
            </a:r>
          </a:p>
          <a:p>
            <a:pPr marL="0" indent="0" algn="just">
              <a:buNone/>
            </a:pPr>
            <a:r>
              <a:rPr lang="tr-TR" dirty="0">
                <a:latin typeface="Candara" panose="020E0502030303020204" pitchFamily="34" charset="0"/>
              </a:rPr>
              <a:t>Senemoğlu, N. (2012). </a:t>
            </a:r>
            <a:r>
              <a:rPr lang="tr-TR" i="1" dirty="0">
                <a:latin typeface="Candara" panose="020E0502030303020204" pitchFamily="34" charset="0"/>
              </a:rPr>
              <a:t>Gelişim, Öğrenme ve Öğretim</a:t>
            </a:r>
            <a:r>
              <a:rPr lang="tr-TR" dirty="0">
                <a:latin typeface="Candara" panose="020E0502030303020204" pitchFamily="34" charset="0"/>
              </a:rPr>
              <a:t>. Ankara: </a:t>
            </a:r>
            <a:r>
              <a:rPr lang="tr-TR" dirty="0" err="1">
                <a:latin typeface="Candara" panose="020E0502030303020204" pitchFamily="34" charset="0"/>
              </a:rPr>
              <a:t>Pegem</a:t>
            </a:r>
            <a:r>
              <a:rPr lang="tr-TR" dirty="0">
                <a:latin typeface="Candara" panose="020E0502030303020204" pitchFamily="34" charset="0"/>
              </a:rPr>
              <a:t> Akademi.</a:t>
            </a:r>
          </a:p>
          <a:p>
            <a:pPr marL="0" indent="0" algn="just">
              <a:buNone/>
            </a:pPr>
            <a:endParaRPr lang="tr-TR" dirty="0">
              <a:latin typeface="Candara" panose="020E0502030303020204" pitchFamily="34" charset="0"/>
            </a:endParaRPr>
          </a:p>
        </p:txBody>
      </p:sp>
      <p:sp>
        <p:nvSpPr>
          <p:cNvPr id="4" name="Unvan 1"/>
          <p:cNvSpPr txBox="1">
            <a:spLocks/>
          </p:cNvSpPr>
          <p:nvPr/>
        </p:nvSpPr>
        <p:spPr>
          <a:xfrm>
            <a:off x="1097279" y="526473"/>
            <a:ext cx="10058400" cy="74814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sz="4000" i="1" dirty="0">
                <a:latin typeface="Candara" panose="020E0502030303020204" pitchFamily="34" charset="0"/>
              </a:rPr>
              <a:t>Sevgi ve Çözümlerle…</a:t>
            </a:r>
          </a:p>
        </p:txBody>
      </p:sp>
    </p:spTree>
    <p:extLst>
      <p:ext uri="{BB962C8B-B14F-4D97-AF65-F5344CB8AC3E}">
        <p14:creationId xmlns:p14="http://schemas.microsoft.com/office/powerpoint/2010/main" val="201757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218" y="365125"/>
            <a:ext cx="11831782" cy="1325563"/>
          </a:xfrm>
        </p:spPr>
        <p:txBody>
          <a:bodyPr>
            <a:normAutofit fontScale="90000"/>
          </a:bodyPr>
          <a:lstStyle/>
          <a:p>
            <a:r>
              <a:rPr lang="tr-TR" b="1" dirty="0">
                <a:latin typeface="Candara" panose="020E0502030303020204" pitchFamily="34" charset="0"/>
              </a:rPr>
              <a:t>Problem Çözme Becerilerini Kullanamayan Bireyler</a:t>
            </a:r>
          </a:p>
        </p:txBody>
      </p:sp>
      <p:sp>
        <p:nvSpPr>
          <p:cNvPr id="3" name="İçerik Yer Tutucusu 2"/>
          <p:cNvSpPr>
            <a:spLocks noGrp="1"/>
          </p:cNvSpPr>
          <p:nvPr>
            <p:ph idx="1"/>
          </p:nvPr>
        </p:nvSpPr>
        <p:spPr/>
        <p:txBody>
          <a:bodyPr/>
          <a:lstStyle/>
          <a:p>
            <a:endParaRPr lang="tr-TR" dirty="0">
              <a:latin typeface="Candara" panose="020E0502030303020204" pitchFamily="34" charset="0"/>
            </a:endParaRPr>
          </a:p>
          <a:p>
            <a:r>
              <a:rPr lang="tr-TR" dirty="0">
                <a:latin typeface="Candara" panose="020E0502030303020204" pitchFamily="34" charset="0"/>
              </a:rPr>
              <a:t>Saldırganlık</a:t>
            </a:r>
          </a:p>
          <a:p>
            <a:r>
              <a:rPr lang="tr-TR" dirty="0">
                <a:latin typeface="Candara" panose="020E0502030303020204" pitchFamily="34" charset="0"/>
              </a:rPr>
              <a:t>Davranış Bozuklukları</a:t>
            </a:r>
          </a:p>
          <a:p>
            <a:r>
              <a:rPr lang="tr-TR" dirty="0">
                <a:latin typeface="Candara" panose="020E0502030303020204" pitchFamily="34" charset="0"/>
              </a:rPr>
              <a:t>Yeme Bozuklukları</a:t>
            </a:r>
          </a:p>
          <a:p>
            <a:r>
              <a:rPr lang="tr-TR" dirty="0">
                <a:latin typeface="Candara" panose="020E0502030303020204" pitchFamily="34" charset="0"/>
              </a:rPr>
              <a:t>Genel - Sosyal Kaygı</a:t>
            </a:r>
          </a:p>
          <a:p>
            <a:r>
              <a:rPr lang="tr-TR" dirty="0">
                <a:latin typeface="Candara" panose="020E0502030303020204" pitchFamily="34" charset="0"/>
              </a:rPr>
              <a:t>Sosyal Etkinliklerin Azalması</a:t>
            </a:r>
          </a:p>
          <a:p>
            <a:r>
              <a:rPr lang="tr-TR" dirty="0">
                <a:latin typeface="Candara" panose="020E0502030303020204" pitchFamily="34" charset="0"/>
              </a:rPr>
              <a:t>Zorbalık Davranışları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291" y="2521845"/>
            <a:ext cx="4182059" cy="1648055"/>
          </a:xfrm>
          <a:prstGeom prst="rect">
            <a:avLst/>
          </a:prstGeom>
        </p:spPr>
      </p:pic>
    </p:spTree>
    <p:extLst>
      <p:ext uri="{BB962C8B-B14F-4D97-AF65-F5344CB8AC3E}">
        <p14:creationId xmlns:p14="http://schemas.microsoft.com/office/powerpoint/2010/main" val="188280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Problem/Sorun Kategorileri</a:t>
            </a:r>
          </a:p>
        </p:txBody>
      </p:sp>
      <p:sp>
        <p:nvSpPr>
          <p:cNvPr id="3" name="İçerik Yer Tutucusu 2"/>
          <p:cNvSpPr>
            <a:spLocks noGrp="1"/>
          </p:cNvSpPr>
          <p:nvPr>
            <p:ph idx="1"/>
          </p:nvPr>
        </p:nvSpPr>
        <p:spPr/>
        <p:txBody>
          <a:bodyPr/>
          <a:lstStyle/>
          <a:p>
            <a:pPr marL="0" indent="0" algn="just">
              <a:buNone/>
            </a:pPr>
            <a:r>
              <a:rPr lang="tr-TR" dirty="0"/>
              <a:t>	</a:t>
            </a:r>
          </a:p>
          <a:p>
            <a:pPr marL="0" indent="0" algn="just">
              <a:buNone/>
            </a:pPr>
            <a:r>
              <a:rPr lang="tr-TR" dirty="0">
                <a:latin typeface="Candara" panose="020E0502030303020204" pitchFamily="34" charset="0"/>
              </a:rPr>
              <a:t>	Bireylerin karşılaştıkları sorunlar nelerdir? Gündelik hayatta bireylerin karşılaştıkları sorunlar 4 grupta toplanabilir:</a:t>
            </a:r>
          </a:p>
          <a:p>
            <a:pPr marL="0" indent="0">
              <a:buNone/>
            </a:pPr>
            <a:endParaRPr lang="tr-TR" dirty="0">
              <a:latin typeface="Candara" panose="020E0502030303020204" pitchFamily="34" charset="0"/>
            </a:endParaRPr>
          </a:p>
          <a:p>
            <a:pPr>
              <a:buFont typeface="Wingdings" panose="05000000000000000000" pitchFamily="2" charset="2"/>
              <a:buChar char="v"/>
            </a:pPr>
            <a:r>
              <a:rPr lang="tr-TR" dirty="0">
                <a:latin typeface="Candara" panose="020E0502030303020204" pitchFamily="34" charset="0"/>
              </a:rPr>
              <a:t>Kişisel Sorunlar</a:t>
            </a:r>
          </a:p>
          <a:p>
            <a:pPr>
              <a:buFont typeface="Wingdings" panose="05000000000000000000" pitchFamily="2" charset="2"/>
              <a:buChar char="v"/>
            </a:pPr>
            <a:r>
              <a:rPr lang="tr-TR" dirty="0">
                <a:latin typeface="Candara" panose="020E0502030303020204" pitchFamily="34" charset="0"/>
              </a:rPr>
              <a:t>İnsanlar Arası Sorunlar</a:t>
            </a:r>
          </a:p>
          <a:p>
            <a:pPr>
              <a:buFont typeface="Wingdings" panose="05000000000000000000" pitchFamily="2" charset="2"/>
              <a:buChar char="v"/>
            </a:pPr>
            <a:r>
              <a:rPr lang="tr-TR" dirty="0">
                <a:latin typeface="Candara" panose="020E0502030303020204" pitchFamily="34" charset="0"/>
              </a:rPr>
              <a:t>Kişisel Olmayan Sorunlar</a:t>
            </a:r>
          </a:p>
          <a:p>
            <a:pPr>
              <a:buFont typeface="Wingdings" panose="05000000000000000000" pitchFamily="2" charset="2"/>
              <a:buChar char="v"/>
            </a:pPr>
            <a:r>
              <a:rPr lang="tr-TR" dirty="0">
                <a:latin typeface="Candara" panose="020E0502030303020204" pitchFamily="34" charset="0"/>
              </a:rPr>
              <a:t>Toplumsal Sorunlar</a:t>
            </a:r>
          </a:p>
        </p:txBody>
      </p:sp>
    </p:spTree>
    <p:extLst>
      <p:ext uri="{BB962C8B-B14F-4D97-AF65-F5344CB8AC3E}">
        <p14:creationId xmlns:p14="http://schemas.microsoft.com/office/powerpoint/2010/main" val="86665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Problem/Sorun Kategorileri</a:t>
            </a:r>
          </a:p>
        </p:txBody>
      </p:sp>
      <p:sp>
        <p:nvSpPr>
          <p:cNvPr id="3" name="İçerik Yer Tutucusu 2"/>
          <p:cNvSpPr>
            <a:spLocks noGrp="1"/>
          </p:cNvSpPr>
          <p:nvPr>
            <p:ph idx="1"/>
          </p:nvPr>
        </p:nvSpPr>
        <p:spPr/>
        <p:txBody>
          <a:bodyPr/>
          <a:lstStyle/>
          <a:p>
            <a:pPr marL="0" indent="0">
              <a:buNone/>
            </a:pPr>
            <a:endParaRPr lang="tr-TR" dirty="0">
              <a:latin typeface="Candara" panose="020E0502030303020204" pitchFamily="34" charset="0"/>
            </a:endParaRPr>
          </a:p>
          <a:p>
            <a:pPr marL="0" indent="0">
              <a:buNone/>
            </a:pPr>
            <a:r>
              <a:rPr lang="tr-TR" dirty="0">
                <a:latin typeface="Candara" panose="020E0502030303020204" pitchFamily="34" charset="0"/>
              </a:rPr>
              <a:t>1. Kişisel Sorunlar</a:t>
            </a:r>
          </a:p>
          <a:p>
            <a:pPr marL="0" indent="0" algn="just">
              <a:buNone/>
            </a:pPr>
            <a:r>
              <a:rPr lang="tr-TR" dirty="0">
                <a:latin typeface="Candara" panose="020E0502030303020204" pitchFamily="34" charset="0"/>
              </a:rPr>
              <a:t>	</a:t>
            </a:r>
          </a:p>
          <a:p>
            <a:pPr marL="0" indent="0" algn="just">
              <a:buNone/>
            </a:pPr>
            <a:r>
              <a:rPr lang="tr-TR" dirty="0">
                <a:latin typeface="Candara" panose="020E0502030303020204" pitchFamily="34" charset="0"/>
              </a:rPr>
              <a:t>	Sağlık, davranışsal, duygusal ve akademik sorunlar kişisel sorunlardır. Bu tür sorunları aşmak, çözmek ya da etkilerini azaltabilmek için birey çaba göstermektedir. Bireyin uyumu söz konusu çabalarının başarısı oranında artmaktadır. Bu çabalar yetersiz ya da başarısız ise kişisel sorunların hem etkileri hem de şiddetleri artmaktadır.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819" y="4253345"/>
            <a:ext cx="2565862" cy="1823568"/>
          </a:xfrm>
          <a:prstGeom prst="rect">
            <a:avLst/>
          </a:prstGeom>
        </p:spPr>
      </p:pic>
    </p:spTree>
    <p:extLst>
      <p:ext uri="{BB962C8B-B14F-4D97-AF65-F5344CB8AC3E}">
        <p14:creationId xmlns:p14="http://schemas.microsoft.com/office/powerpoint/2010/main" val="286582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Problem/Sorun Kategorileri</a:t>
            </a:r>
          </a:p>
        </p:txBody>
      </p:sp>
      <p:sp>
        <p:nvSpPr>
          <p:cNvPr id="3" name="İçerik Yer Tutucusu 2"/>
          <p:cNvSpPr>
            <a:spLocks noGrp="1"/>
          </p:cNvSpPr>
          <p:nvPr>
            <p:ph idx="1"/>
          </p:nvPr>
        </p:nvSpPr>
        <p:spPr/>
        <p:txBody>
          <a:bodyPr/>
          <a:lstStyle/>
          <a:p>
            <a:pPr marL="0" indent="0">
              <a:buNone/>
            </a:pPr>
            <a:endParaRPr lang="tr-TR" dirty="0">
              <a:latin typeface="Candara" panose="020E0502030303020204" pitchFamily="34" charset="0"/>
            </a:endParaRPr>
          </a:p>
          <a:p>
            <a:pPr marL="0" indent="0">
              <a:buNone/>
            </a:pPr>
            <a:r>
              <a:rPr lang="tr-TR" dirty="0">
                <a:latin typeface="Candara" panose="020E0502030303020204" pitchFamily="34" charset="0"/>
              </a:rPr>
              <a:t>2. İnsanlar Arası Sorunlar</a:t>
            </a:r>
          </a:p>
          <a:p>
            <a:pPr marL="0" indent="0">
              <a:buNone/>
            </a:pPr>
            <a:endParaRPr lang="tr-TR" dirty="0">
              <a:latin typeface="Candara" panose="020E0502030303020204" pitchFamily="34" charset="0"/>
            </a:endParaRPr>
          </a:p>
          <a:p>
            <a:pPr marL="0" indent="0" algn="just">
              <a:buNone/>
            </a:pPr>
            <a:r>
              <a:rPr lang="tr-TR" dirty="0">
                <a:latin typeface="Candara" panose="020E0502030303020204" pitchFamily="34" charset="0"/>
              </a:rPr>
              <a:t>	Yaşamın öğrettiği gerçeklerden birisi; onu güzel kılan, sevdiğimiz insanlarla geçirdiğimiz anlar ve paylaşımlarımızdır. Bir diğer gerçek ise, bu insan ilişkilerinin aynı zamanda en büyük sorun kaynağı olmasıdır. İnsan ilişkileri hem mutluluklarımızın hem de mutsuzluklarımızın kaynağıdır. Bu nedenle yaşamda karşılaşılan sorunların en yaygınlarından birisi de insanlar arası ilişkilerden kaynaklananlardır.</a:t>
            </a:r>
          </a:p>
          <a:p>
            <a:pPr marL="0" indent="0" algn="just">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5018" y="4433455"/>
            <a:ext cx="2870662" cy="1817604"/>
          </a:xfrm>
          <a:prstGeom prst="rect">
            <a:avLst/>
          </a:prstGeom>
        </p:spPr>
      </p:pic>
    </p:spTree>
    <p:extLst>
      <p:ext uri="{BB962C8B-B14F-4D97-AF65-F5344CB8AC3E}">
        <p14:creationId xmlns:p14="http://schemas.microsoft.com/office/powerpoint/2010/main" val="352157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ndara" panose="020E0502030303020204" pitchFamily="34" charset="0"/>
              </a:rPr>
              <a:t>Problem/Sorun Kategorileri</a:t>
            </a:r>
          </a:p>
        </p:txBody>
      </p:sp>
      <p:sp>
        <p:nvSpPr>
          <p:cNvPr id="3" name="İçerik Yer Tutucusu 2"/>
          <p:cNvSpPr>
            <a:spLocks noGrp="1"/>
          </p:cNvSpPr>
          <p:nvPr>
            <p:ph idx="1"/>
          </p:nvPr>
        </p:nvSpPr>
        <p:spPr/>
        <p:txBody>
          <a:bodyPr>
            <a:normAutofit/>
          </a:bodyPr>
          <a:lstStyle/>
          <a:p>
            <a:pPr marL="0" indent="0">
              <a:buNone/>
            </a:pPr>
            <a:endParaRPr lang="tr-TR" dirty="0">
              <a:latin typeface="Candara" panose="020E0502030303020204" pitchFamily="34" charset="0"/>
            </a:endParaRPr>
          </a:p>
          <a:p>
            <a:pPr marL="0" indent="0">
              <a:buNone/>
            </a:pPr>
            <a:r>
              <a:rPr lang="tr-TR" dirty="0">
                <a:latin typeface="Candara" panose="020E0502030303020204" pitchFamily="34" charset="0"/>
              </a:rPr>
              <a:t>3. Kişisel Olmayan Sorunlar</a:t>
            </a:r>
          </a:p>
          <a:p>
            <a:pPr marL="0" indent="0" algn="just">
              <a:buNone/>
            </a:pPr>
            <a:r>
              <a:rPr lang="tr-TR" dirty="0">
                <a:latin typeface="Candara" panose="020E0502030303020204" pitchFamily="34" charset="0"/>
              </a:rPr>
              <a:t>	Kalem ucunun bitmesi ya da maddi sıkıntı yaşama gibi daha az karmaşık, çözümü daha kolay olan sorunlardır.</a:t>
            </a:r>
          </a:p>
          <a:p>
            <a:pPr marL="0" indent="0" algn="just">
              <a:buNone/>
            </a:pPr>
            <a:endParaRPr lang="tr-TR" dirty="0">
              <a:latin typeface="Candara" panose="020E0502030303020204" pitchFamily="34" charset="0"/>
            </a:endParaRPr>
          </a:p>
          <a:p>
            <a:pPr marL="0" indent="0" algn="just">
              <a:buNone/>
            </a:pPr>
            <a:r>
              <a:rPr lang="tr-TR" dirty="0">
                <a:latin typeface="Candara" panose="020E0502030303020204" pitchFamily="34" charset="0"/>
              </a:rPr>
              <a:t>4. Toplumsal Sorunlar</a:t>
            </a:r>
          </a:p>
          <a:p>
            <a:pPr marL="0" indent="0" algn="just">
              <a:buNone/>
            </a:pPr>
            <a:r>
              <a:rPr lang="tr-TR" dirty="0">
                <a:latin typeface="Candara" panose="020E0502030303020204" pitchFamily="34" charset="0"/>
              </a:rPr>
              <a:t>	Trafik, eğitim, terör vb. gibi birçok kesimin bir araya gelerek çözebileceği sorunlardır.</a:t>
            </a:r>
          </a:p>
          <a:p>
            <a:pPr marL="0" indent="0" algn="just">
              <a:buNone/>
            </a:pPr>
            <a:endParaRPr lang="tr-TR" dirty="0">
              <a:latin typeface="Candara" panose="020E0502030303020204" pitchFamily="34" charset="0"/>
            </a:endParaRPr>
          </a:p>
          <a:p>
            <a:pPr marL="0" indent="0" algn="ctr">
              <a:buNone/>
            </a:pPr>
            <a:r>
              <a:rPr lang="tr-TR" sz="1600" dirty="0">
                <a:latin typeface="Candara" panose="020E0502030303020204" pitchFamily="34" charset="0"/>
              </a:rPr>
              <a:t>Sorun çözme becerilerini içermediği için, bu iki kategoriye sunumda yer verilmemiştir.</a:t>
            </a:r>
          </a:p>
        </p:txBody>
      </p:sp>
    </p:spTree>
    <p:extLst>
      <p:ext uri="{BB962C8B-B14F-4D97-AF65-F5344CB8AC3E}">
        <p14:creationId xmlns:p14="http://schemas.microsoft.com/office/powerpoint/2010/main" val="2147698223"/>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5553</TotalTime>
  <Words>2419</Words>
  <Application>Microsoft Office PowerPoint</Application>
  <PresentationFormat>Geniş ekran</PresentationFormat>
  <Paragraphs>279</Paragraphs>
  <Slides>40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Calibri</vt:lpstr>
      <vt:lpstr>Calibri Light</vt:lpstr>
      <vt:lpstr>Candara</vt:lpstr>
      <vt:lpstr>Wingdings</vt:lpstr>
      <vt:lpstr>Geçmişe bakış</vt:lpstr>
      <vt:lpstr>Problem Çözme Becerileri</vt:lpstr>
      <vt:lpstr>Problem/Sorun Konusuna Giriş</vt:lpstr>
      <vt:lpstr>Problem Çözme Nedir?</vt:lpstr>
      <vt:lpstr>Problem Çözme Becerilerinin Bireye Katkıları</vt:lpstr>
      <vt:lpstr>Problem Çözme Becerilerini Kullanamayan Bireyler</vt:lpstr>
      <vt:lpstr>Problem/Sorun Kategorileri</vt:lpstr>
      <vt:lpstr>Problem/Sorun Kategorileri</vt:lpstr>
      <vt:lpstr>Problem/Sorun Kategorileri</vt:lpstr>
      <vt:lpstr>Problem/Sorun Kategorileri</vt:lpstr>
      <vt:lpstr>PowerPoint Sunusu</vt:lpstr>
      <vt:lpstr>Probleme Nasıl Yaklaşılmalı?</vt:lpstr>
      <vt:lpstr>Problem Çözme Tarzları</vt:lpstr>
      <vt:lpstr>Problem Çözme Tarzları</vt:lpstr>
      <vt:lpstr>Problem Çözme Tarzları</vt:lpstr>
      <vt:lpstr>Akılcı Problem Çözme Örnekleri</vt:lpstr>
      <vt:lpstr>Akılcı Problem Çözme Örnekleri</vt:lpstr>
      <vt:lpstr>Problem Çözme Tarzları</vt:lpstr>
      <vt:lpstr>Problem Çözme Tarzları</vt:lpstr>
      <vt:lpstr>PowerPoint Sunusu</vt:lpstr>
      <vt:lpstr>Problem/Çatışma ile Nasıl Baş Ediyoruz?</vt:lpstr>
      <vt:lpstr>Problem/Çatışma ile Nasıl Baş Ediyoruz?</vt:lpstr>
      <vt:lpstr>Problem/Çatışma ile Nasıl Baş Ediyoruz?</vt:lpstr>
      <vt:lpstr>Problem/Çatışma ile Nasıl Baş Ediyoruz?</vt:lpstr>
      <vt:lpstr>Problem/Çatışma ile Nasıl Baş Ediyoruz?</vt:lpstr>
      <vt:lpstr>Problem/Çatışma ile Nasıl Baş Ediyoruz?</vt:lpstr>
      <vt:lpstr>Çatışma Çözme Yöntemleri</vt:lpstr>
      <vt:lpstr>Çatışma Çözme Yöntemleri</vt:lpstr>
      <vt:lpstr>Çatışma Çözme Yöntemleri</vt:lpstr>
      <vt:lpstr>Problem Çözme Becerisi Nasıl Kazanılabilir?</vt:lpstr>
      <vt:lpstr>Problem Çözme Becerisi Nasıl Kazanılabilir?</vt:lpstr>
      <vt:lpstr>Problem Çözme Becerisi Nasıl Kazanılabilir?</vt:lpstr>
      <vt:lpstr>Problem Çözme Becerisi Nasıl Kazanılabilir?</vt:lpstr>
      <vt:lpstr>Problem Çözme Becerisi Nasıl Kazanılabilir?</vt:lpstr>
      <vt:lpstr>Problem Çözme Becerisi Nasıl Kazanılabilir?</vt:lpstr>
      <vt:lpstr>Problem Çözme Becerisi Nasıl Kazanılabilir?</vt:lpstr>
      <vt:lpstr>Problem Çözme Becerisi Nasıl Kazanılabilir?</vt:lpstr>
      <vt:lpstr>Problem Çözme Becerisi Nasıl Kazanılabilir?</vt:lpstr>
      <vt:lpstr>Problem Çözme Becerisi Nasıl Kazanılabilir?</vt:lpstr>
      <vt:lpstr>Problem Çözme Becerisi Nasıl Kazanılabilir?</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mehmetbcr58@outlook.com</cp:lastModifiedBy>
  <cp:revision>190</cp:revision>
  <dcterms:created xsi:type="dcterms:W3CDTF">2021-10-01T06:54:16Z</dcterms:created>
  <dcterms:modified xsi:type="dcterms:W3CDTF">2022-01-07T11:00:49Z</dcterms:modified>
</cp:coreProperties>
</file>