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75" r:id="rId4"/>
    <p:sldId id="258" r:id="rId5"/>
    <p:sldId id="260" r:id="rId6"/>
    <p:sldId id="259" r:id="rId7"/>
    <p:sldId id="282" r:id="rId8"/>
    <p:sldId id="262" r:id="rId9"/>
    <p:sldId id="264" r:id="rId10"/>
    <p:sldId id="261" r:id="rId11"/>
    <p:sldId id="269" r:id="rId12"/>
    <p:sldId id="296" r:id="rId13"/>
    <p:sldId id="271" r:id="rId14"/>
    <p:sldId id="285" r:id="rId15"/>
    <p:sldId id="287" r:id="rId16"/>
    <p:sldId id="288" r:id="rId17"/>
    <p:sldId id="289" r:id="rId18"/>
    <p:sldId id="290" r:id="rId19"/>
    <p:sldId id="291" r:id="rId20"/>
    <p:sldId id="292" r:id="rId21"/>
    <p:sldId id="293" r:id="rId22"/>
    <p:sldId id="267" r:id="rId23"/>
    <p:sldId id="295" r:id="rId24"/>
    <p:sldId id="272"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29" autoAdjust="0"/>
    <p:restoredTop sz="94660"/>
  </p:normalViewPr>
  <p:slideViewPr>
    <p:cSldViewPr snapToGrid="0">
      <p:cViewPr varScale="1">
        <p:scale>
          <a:sx n="70" d="100"/>
          <a:sy n="70" d="100"/>
        </p:scale>
        <p:origin x="4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 için tıklatın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530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373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828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960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 için tıklatın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100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559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774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492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642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 için tıklatın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836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9/6/2022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092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9/6/2022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1781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indigodergisi.com/2016/12/kafein-bagimliligi-ve-sagliga-etkileri/"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72836" y="1507801"/>
            <a:ext cx="13743709" cy="2780714"/>
          </a:xfrm>
        </p:spPr>
        <p:txBody>
          <a:bodyPr>
            <a:noAutofit/>
          </a:bodyPr>
          <a:lstStyle/>
          <a:p>
            <a:pPr algn="ctr"/>
            <a:br>
              <a:rPr lang="tr-TR" sz="7200" dirty="0">
                <a:latin typeface="AR DARLING" panose="02000000000000000000" pitchFamily="2" charset="0"/>
              </a:rPr>
            </a:br>
            <a:r>
              <a:rPr lang="tr-TR" sz="7200" dirty="0">
                <a:solidFill>
                  <a:schemeClr val="accent2">
                    <a:lumMod val="50000"/>
                  </a:schemeClr>
                </a:solidFill>
                <a:latin typeface="AR DARLING" panose="02000000000000000000" pitchFamily="2" charset="0"/>
              </a:rPr>
              <a:t>STRES</a:t>
            </a:r>
            <a:r>
              <a:rPr lang="tr-TR" sz="7200" dirty="0">
                <a:latin typeface="AR DARLING" panose="02000000000000000000" pitchFamily="2" charset="0"/>
              </a:rPr>
              <a:t> </a:t>
            </a:r>
            <a:br>
              <a:rPr lang="tr-TR" sz="7200" dirty="0">
                <a:latin typeface="AR DARLING" panose="02000000000000000000" pitchFamily="2" charset="0"/>
              </a:rPr>
            </a:br>
            <a:r>
              <a:rPr lang="tr-TR" sz="3600" dirty="0">
                <a:solidFill>
                  <a:schemeClr val="accent2">
                    <a:lumMod val="50000"/>
                  </a:schemeClr>
                </a:solidFill>
                <a:latin typeface="AR DARLING" panose="02000000000000000000" pitchFamily="2" charset="0"/>
              </a:rPr>
              <a:t>VE</a:t>
            </a:r>
            <a:br>
              <a:rPr lang="tr-TR" sz="7200" dirty="0">
                <a:latin typeface="AR DARLING" panose="02000000000000000000" pitchFamily="2" charset="0"/>
              </a:rPr>
            </a:br>
            <a:r>
              <a:rPr lang="tr-TR" sz="8800" dirty="0">
                <a:solidFill>
                  <a:schemeClr val="accent2">
                    <a:lumMod val="50000"/>
                  </a:schemeClr>
                </a:solidFill>
                <a:latin typeface="AR DARLING" panose="02000000000000000000" pitchFamily="2" charset="0"/>
              </a:rPr>
              <a:t>STRESLE </a:t>
            </a:r>
            <a:r>
              <a:rPr lang="tr-TR" sz="8800" dirty="0" err="1">
                <a:solidFill>
                  <a:schemeClr val="accent2">
                    <a:lumMod val="50000"/>
                  </a:schemeClr>
                </a:solidFill>
                <a:latin typeface="AR DARLING" panose="02000000000000000000" pitchFamily="2" charset="0"/>
              </a:rPr>
              <a:t>BAsa</a:t>
            </a:r>
            <a:r>
              <a:rPr lang="tr-TR" sz="8800" dirty="0">
                <a:solidFill>
                  <a:schemeClr val="accent2">
                    <a:lumMod val="50000"/>
                  </a:schemeClr>
                </a:solidFill>
                <a:latin typeface="AR DARLING" panose="02000000000000000000" pitchFamily="2" charset="0"/>
              </a:rPr>
              <a:t> çıkma</a:t>
            </a:r>
          </a:p>
        </p:txBody>
      </p:sp>
      <p:sp>
        <p:nvSpPr>
          <p:cNvPr id="7" name="Akış Çizelgesi: El İle İşlem 6"/>
          <p:cNvSpPr/>
          <p:nvPr/>
        </p:nvSpPr>
        <p:spPr>
          <a:xfrm>
            <a:off x="6864112" y="3165765"/>
            <a:ext cx="277091" cy="180109"/>
          </a:xfrm>
          <a:prstGeom prst="flowChartManualOperation">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E0994EEF-BB66-247A-B17E-9A0FF62937D6}"/>
              </a:ext>
            </a:extLst>
          </p:cNvPr>
          <p:cNvSpPr txBox="1"/>
          <p:nvPr/>
        </p:nvSpPr>
        <p:spPr>
          <a:xfrm>
            <a:off x="3480178" y="4940490"/>
            <a:ext cx="7710985" cy="369332"/>
          </a:xfrm>
          <a:prstGeom prst="rect">
            <a:avLst/>
          </a:prstGeom>
          <a:noFill/>
        </p:spPr>
        <p:txBody>
          <a:bodyPr wrap="square" rtlCol="0">
            <a:spAutoFit/>
          </a:bodyPr>
          <a:lstStyle/>
          <a:p>
            <a:r>
              <a:rPr lang="tr-TR" dirty="0"/>
              <a:t>SİVAS RAM DOKÜMAN HAZIRLAMA KOMİSYONU</a:t>
            </a:r>
          </a:p>
        </p:txBody>
      </p:sp>
    </p:spTree>
    <p:extLst>
      <p:ext uri="{BB962C8B-B14F-4D97-AF65-F5344CB8AC3E}">
        <p14:creationId xmlns:p14="http://schemas.microsoft.com/office/powerpoint/2010/main" val="407219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6176" y="1410787"/>
            <a:ext cx="11404269" cy="5921829"/>
          </a:xfrm>
        </p:spPr>
        <p:txBody>
          <a:bodyPr/>
          <a:lstStyle/>
          <a:p>
            <a:pPr algn="ctr"/>
            <a:r>
              <a:rPr lang="tr-TR" sz="3600" dirty="0">
                <a:solidFill>
                  <a:schemeClr val="bg2">
                    <a:lumMod val="10000"/>
                  </a:schemeClr>
                </a:solidFill>
              </a:rPr>
              <a:t>Stres kavramını çağrıştıran üç şey</a:t>
            </a:r>
            <a:br>
              <a:rPr lang="tr-TR" dirty="0">
                <a:solidFill>
                  <a:schemeClr val="bg2">
                    <a:lumMod val="10000"/>
                  </a:schemeClr>
                </a:solidFill>
              </a:rPr>
            </a:br>
            <a:br>
              <a:rPr lang="tr-TR" dirty="0">
                <a:solidFill>
                  <a:schemeClr val="bg2">
                    <a:lumMod val="10000"/>
                  </a:schemeClr>
                </a:solidFill>
              </a:rPr>
            </a:br>
            <a:r>
              <a:rPr lang="tr-TR" dirty="0">
                <a:solidFill>
                  <a:schemeClr val="bg2">
                    <a:lumMod val="10000"/>
                  </a:schemeClr>
                </a:solidFill>
              </a:rPr>
              <a:t>1. öfke</a:t>
            </a:r>
            <a:br>
              <a:rPr lang="tr-TR" dirty="0">
                <a:solidFill>
                  <a:schemeClr val="bg2">
                    <a:lumMod val="10000"/>
                  </a:schemeClr>
                </a:solidFill>
              </a:rPr>
            </a:br>
            <a:br>
              <a:rPr lang="tr-TR" dirty="0">
                <a:solidFill>
                  <a:schemeClr val="bg2">
                    <a:lumMod val="10000"/>
                  </a:schemeClr>
                </a:solidFill>
              </a:rPr>
            </a:br>
            <a:r>
              <a:rPr lang="tr-TR" dirty="0">
                <a:solidFill>
                  <a:schemeClr val="bg2">
                    <a:lumMod val="10000"/>
                  </a:schemeClr>
                </a:solidFill>
              </a:rPr>
              <a:t>2. bunalmak</a:t>
            </a:r>
            <a:br>
              <a:rPr lang="tr-TR" dirty="0">
                <a:solidFill>
                  <a:schemeClr val="bg2">
                    <a:lumMod val="10000"/>
                  </a:schemeClr>
                </a:solidFill>
              </a:rPr>
            </a:br>
            <a:br>
              <a:rPr lang="tr-TR" dirty="0">
                <a:solidFill>
                  <a:schemeClr val="bg2">
                    <a:lumMod val="10000"/>
                  </a:schemeClr>
                </a:solidFill>
              </a:rPr>
            </a:br>
            <a:r>
              <a:rPr lang="tr-TR" dirty="0">
                <a:solidFill>
                  <a:schemeClr val="bg2">
                    <a:lumMod val="10000"/>
                  </a:schemeClr>
                </a:solidFill>
              </a:rPr>
              <a:t>3. bağırmak</a:t>
            </a:r>
          </a:p>
        </p:txBody>
      </p:sp>
    </p:spTree>
    <p:extLst>
      <p:ext uri="{BB962C8B-B14F-4D97-AF65-F5344CB8AC3E}">
        <p14:creationId xmlns:p14="http://schemas.microsoft.com/office/powerpoint/2010/main" val="390832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81913" y="522514"/>
            <a:ext cx="11681750" cy="809897"/>
          </a:xfrm>
        </p:spPr>
        <p:txBody>
          <a:bodyPr>
            <a:noAutofit/>
          </a:bodyPr>
          <a:lstStyle/>
          <a:p>
            <a:pPr algn="ctr"/>
            <a:r>
              <a:rPr lang="tr-TR" dirty="0">
                <a:solidFill>
                  <a:schemeClr val="bg2">
                    <a:lumMod val="10000"/>
                  </a:schemeClr>
                </a:solidFill>
              </a:rPr>
              <a:t>STRESİ </a:t>
            </a:r>
            <a:r>
              <a:rPr lang="tr-TR" sz="4400" dirty="0">
                <a:solidFill>
                  <a:schemeClr val="bg2">
                    <a:lumMod val="10000"/>
                  </a:schemeClr>
                </a:solidFill>
              </a:rPr>
              <a:t>HAYATIMIZDAN NASIL ATABİLİRİZ</a:t>
            </a:r>
            <a:r>
              <a:rPr lang="tr-TR" sz="4400" dirty="0">
                <a:solidFill>
                  <a:schemeClr val="bg2">
                    <a:lumMod val="10000"/>
                  </a:schemeClr>
                </a:solidFill>
                <a:latin typeface="Times New Roman" panose="02020603050405020304" pitchFamily="18" charset="0"/>
                <a:cs typeface="Times New Roman" panose="02020603050405020304" pitchFamily="18" charset="0"/>
              </a:rPr>
              <a:t>?</a:t>
            </a:r>
            <a:endParaRPr lang="tr-TR" sz="4400" dirty="0">
              <a:solidFill>
                <a:schemeClr val="bg2">
                  <a:lumMod val="10000"/>
                </a:schemeClr>
              </a:solidFill>
            </a:endParaRPr>
          </a:p>
        </p:txBody>
      </p:sp>
      <p:sp>
        <p:nvSpPr>
          <p:cNvPr id="3" name="Alt Başlık 2"/>
          <p:cNvSpPr>
            <a:spLocks noGrp="1"/>
          </p:cNvSpPr>
          <p:nvPr>
            <p:ph type="subTitle" idx="1"/>
          </p:nvPr>
        </p:nvSpPr>
        <p:spPr>
          <a:xfrm>
            <a:off x="4522040" y="2037912"/>
            <a:ext cx="7541623" cy="2756157"/>
          </a:xfrm>
        </p:spPr>
        <p:txBody>
          <a:bodyPr>
            <a:normAutofit/>
          </a:bodyPr>
          <a:lstStyle/>
          <a:p>
            <a:endParaRPr lang="tr-TR" sz="3200" dirty="0">
              <a:solidFill>
                <a:schemeClr val="bg1"/>
              </a:solidFill>
            </a:endParaRPr>
          </a:p>
          <a:p>
            <a:r>
              <a:rPr lang="tr-TR" sz="3600" dirty="0">
                <a:solidFill>
                  <a:schemeClr val="tx1">
                    <a:lumMod val="95000"/>
                    <a:lumOff val="5000"/>
                  </a:schemeClr>
                </a:solidFill>
              </a:rPr>
              <a:t>STRES </a:t>
            </a:r>
            <a:r>
              <a:rPr lang="tr-TR" sz="4000" dirty="0">
                <a:solidFill>
                  <a:schemeClr val="tx1">
                    <a:lumMod val="95000"/>
                    <a:lumOff val="5000"/>
                  </a:schemeClr>
                </a:solidFill>
              </a:rPr>
              <a:t>HAYATIN</a:t>
            </a:r>
            <a:r>
              <a:rPr lang="tr-TR" sz="3600" dirty="0">
                <a:solidFill>
                  <a:schemeClr val="tx1">
                    <a:lumMod val="95000"/>
                    <a:lumOff val="5000"/>
                  </a:schemeClr>
                </a:solidFill>
              </a:rPr>
              <a:t> BİR PARÇASIDIR. </a:t>
            </a:r>
          </a:p>
        </p:txBody>
      </p:sp>
      <p:sp>
        <p:nvSpPr>
          <p:cNvPr id="4" name="Dikdörtgen 3"/>
          <p:cNvSpPr/>
          <p:nvPr/>
        </p:nvSpPr>
        <p:spPr>
          <a:xfrm>
            <a:off x="269970" y="3870739"/>
            <a:ext cx="12971416" cy="1846659"/>
          </a:xfrm>
          <a:prstGeom prst="rect">
            <a:avLst/>
          </a:prstGeom>
        </p:spPr>
        <p:txBody>
          <a:bodyPr wrap="square">
            <a:spAutoFit/>
          </a:bodyPr>
          <a:lstStyle/>
          <a:p>
            <a:endParaRPr lang="tr-TR" dirty="0">
              <a:solidFill>
                <a:schemeClr val="bg1"/>
              </a:solidFill>
            </a:endParaRPr>
          </a:p>
          <a:p>
            <a:r>
              <a:rPr lang="tr-TR" sz="3600" b="1" dirty="0">
                <a:solidFill>
                  <a:schemeClr val="tx1">
                    <a:lumMod val="95000"/>
                    <a:lumOff val="5000"/>
                  </a:schemeClr>
                </a:solidFill>
              </a:rPr>
              <a:t>AMAÇ</a:t>
            </a:r>
            <a:r>
              <a:rPr lang="tr-TR" sz="2800" b="1" dirty="0">
                <a:solidFill>
                  <a:schemeClr val="tx1">
                    <a:lumMod val="95000"/>
                    <a:lumOff val="5000"/>
                  </a:schemeClr>
                </a:solidFill>
              </a:rPr>
              <a:t> </a:t>
            </a:r>
          </a:p>
          <a:p>
            <a:r>
              <a:rPr lang="tr-TR" sz="2800" b="1" dirty="0">
                <a:solidFill>
                  <a:schemeClr val="tx1">
                    <a:lumMod val="95000"/>
                    <a:lumOff val="5000"/>
                  </a:schemeClr>
                </a:solidFill>
              </a:rPr>
              <a:t>STRESİ YOK ETMEK DEĞİL</a:t>
            </a:r>
            <a:r>
              <a:rPr lang="tr-TR" sz="2400" b="1" dirty="0">
                <a:solidFill>
                  <a:schemeClr val="tx1">
                    <a:lumMod val="95000"/>
                    <a:lumOff val="5000"/>
                  </a:schemeClr>
                </a:solidFill>
              </a:rPr>
              <a:t>, ONU FAYDALI HALE</a:t>
            </a:r>
            <a:r>
              <a:rPr lang="tr-TR" sz="2000" b="1" dirty="0">
                <a:solidFill>
                  <a:schemeClr val="tx1">
                    <a:lumMod val="95000"/>
                    <a:lumOff val="5000"/>
                  </a:schemeClr>
                </a:solidFill>
              </a:rPr>
              <a:t> GETİRMEK VE </a:t>
            </a:r>
            <a:r>
              <a:rPr lang="tr-TR" sz="3200" b="1" dirty="0">
                <a:solidFill>
                  <a:schemeClr val="tx1">
                    <a:lumMod val="95000"/>
                    <a:lumOff val="5000"/>
                  </a:schemeClr>
                </a:solidFill>
              </a:rPr>
              <a:t>YÖNETEBİLMEKTİR.</a:t>
            </a:r>
            <a:endParaRPr lang="tr-TR" sz="3600" b="1" dirty="0">
              <a:solidFill>
                <a:schemeClr val="tx1">
                  <a:lumMod val="95000"/>
                  <a:lumOff val="5000"/>
                </a:schemeClr>
              </a:solidFill>
            </a:endParaRPr>
          </a:p>
        </p:txBody>
      </p:sp>
    </p:spTree>
    <p:extLst>
      <p:ext uri="{BB962C8B-B14F-4D97-AF65-F5344CB8AC3E}">
        <p14:creationId xmlns:p14="http://schemas.microsoft.com/office/powerpoint/2010/main" val="169425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7"/>
            <a:ext cx="9905998" cy="3825145"/>
          </a:xfrm>
        </p:spPr>
        <p:txBody>
          <a:bodyPr>
            <a:normAutofit/>
          </a:bodyPr>
          <a:lstStyle/>
          <a:p>
            <a:pPr algn="ctr"/>
            <a:br>
              <a:rPr lang="tr-TR" b="1" spc="-5" dirty="0">
                <a:solidFill>
                  <a:prstClr val="black"/>
                </a:solidFill>
                <a:latin typeface="Carlito"/>
                <a:cs typeface="Carlito"/>
              </a:rPr>
            </a:br>
            <a:br>
              <a:rPr lang="tr-TR" b="1" spc="-5" dirty="0">
                <a:solidFill>
                  <a:prstClr val="black"/>
                </a:solidFill>
                <a:latin typeface="Carlito"/>
                <a:cs typeface="Carlito"/>
              </a:rPr>
            </a:br>
            <a:br>
              <a:rPr lang="tr-TR" b="1" spc="-5" dirty="0">
                <a:solidFill>
                  <a:prstClr val="black"/>
                </a:solidFill>
                <a:latin typeface="Carlito"/>
                <a:cs typeface="Carlito"/>
              </a:rPr>
            </a:br>
            <a:r>
              <a:rPr lang="tr-TR" b="1" spc="-5" dirty="0">
                <a:solidFill>
                  <a:prstClr val="black"/>
                </a:solidFill>
                <a:latin typeface="Carlito"/>
                <a:cs typeface="Carlito"/>
              </a:rPr>
              <a:t>Stresin </a:t>
            </a:r>
            <a:r>
              <a:rPr lang="tr-TR" b="1" spc="-20" dirty="0">
                <a:solidFill>
                  <a:prstClr val="black"/>
                </a:solidFill>
                <a:latin typeface="Carlito"/>
                <a:cs typeface="Carlito"/>
              </a:rPr>
              <a:t>Yönetilmesi </a:t>
            </a:r>
            <a:br>
              <a:rPr lang="tr-TR" b="1" dirty="0">
                <a:solidFill>
                  <a:prstClr val="black"/>
                </a:solidFill>
                <a:latin typeface="Carlito"/>
                <a:cs typeface="Carlito"/>
              </a:rPr>
            </a:br>
            <a:br>
              <a:rPr lang="tr-TR" b="1" dirty="0">
                <a:solidFill>
                  <a:prstClr val="black"/>
                </a:solidFill>
                <a:latin typeface="Carlito"/>
                <a:cs typeface="Carlito"/>
              </a:rPr>
            </a:br>
            <a:br>
              <a:rPr lang="tr-TR" b="1" dirty="0">
                <a:solidFill>
                  <a:prstClr val="black"/>
                </a:solidFill>
                <a:latin typeface="Carlito"/>
                <a:cs typeface="Carlito"/>
              </a:rPr>
            </a:br>
            <a:br>
              <a:rPr lang="tr-TR" b="1" dirty="0">
                <a:solidFill>
                  <a:prstClr val="black"/>
                </a:solidFill>
                <a:latin typeface="Carlito"/>
                <a:cs typeface="Carlito"/>
              </a:rPr>
            </a:br>
            <a:r>
              <a:rPr lang="tr-TR" b="1" dirty="0">
                <a:solidFill>
                  <a:prstClr val="black"/>
                </a:solidFill>
                <a:latin typeface="Carlito"/>
                <a:cs typeface="Carlito"/>
              </a:rPr>
              <a:t> </a:t>
            </a:r>
            <a:r>
              <a:rPr lang="tr-TR" b="1" spc="-5" dirty="0">
                <a:solidFill>
                  <a:prstClr val="black"/>
                </a:solidFill>
                <a:latin typeface="Carlito"/>
                <a:cs typeface="Carlito"/>
              </a:rPr>
              <a:t>Stresle </a:t>
            </a:r>
            <a:r>
              <a:rPr lang="tr-TR" b="1" dirty="0">
                <a:solidFill>
                  <a:prstClr val="black"/>
                </a:solidFill>
                <a:latin typeface="Carlito"/>
                <a:cs typeface="Carlito"/>
              </a:rPr>
              <a:t>Başa </a:t>
            </a:r>
            <a:r>
              <a:rPr lang="tr-TR" b="1" spc="-5" dirty="0">
                <a:solidFill>
                  <a:prstClr val="black"/>
                </a:solidFill>
                <a:latin typeface="Carlito"/>
                <a:cs typeface="Carlito"/>
              </a:rPr>
              <a:t>Çıkma</a:t>
            </a:r>
            <a:r>
              <a:rPr lang="tr-TR" b="1" spc="-40" dirty="0">
                <a:solidFill>
                  <a:prstClr val="black"/>
                </a:solidFill>
                <a:latin typeface="Carlito"/>
                <a:cs typeface="Carlito"/>
              </a:rPr>
              <a:t> </a:t>
            </a:r>
            <a:r>
              <a:rPr lang="tr-TR" b="1" spc="-30" dirty="0">
                <a:solidFill>
                  <a:prstClr val="black"/>
                </a:solidFill>
                <a:latin typeface="Carlito"/>
                <a:cs typeface="Carlito"/>
              </a:rPr>
              <a:t>Yolları</a:t>
            </a:r>
            <a:endParaRPr lang="tr-TR" dirty="0"/>
          </a:p>
        </p:txBody>
      </p:sp>
    </p:spTree>
    <p:extLst>
      <p:ext uri="{BB962C8B-B14F-4D97-AF65-F5344CB8AC3E}">
        <p14:creationId xmlns:p14="http://schemas.microsoft.com/office/powerpoint/2010/main" val="84789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400" b="1" spc="-5" dirty="0">
                <a:solidFill>
                  <a:prstClr val="black"/>
                </a:solidFill>
                <a:latin typeface="Carlito"/>
                <a:cs typeface="Carlito"/>
              </a:rPr>
              <a:t>Stresin </a:t>
            </a:r>
            <a:r>
              <a:rPr lang="tr-TR" sz="2400" b="1" spc="-20" dirty="0">
                <a:solidFill>
                  <a:prstClr val="black"/>
                </a:solidFill>
                <a:latin typeface="Carlito"/>
                <a:cs typeface="Carlito"/>
              </a:rPr>
              <a:t>Yönetilmesi </a:t>
            </a:r>
            <a:r>
              <a:rPr lang="tr-TR" sz="2400" b="1" dirty="0">
                <a:solidFill>
                  <a:prstClr val="black"/>
                </a:solidFill>
                <a:latin typeface="Carlito"/>
                <a:cs typeface="Carlito"/>
              </a:rPr>
              <a:t>– </a:t>
            </a:r>
            <a:r>
              <a:rPr lang="tr-TR" sz="2400" b="1" spc="-5" dirty="0">
                <a:solidFill>
                  <a:prstClr val="black"/>
                </a:solidFill>
                <a:latin typeface="Carlito"/>
                <a:cs typeface="Carlito"/>
              </a:rPr>
              <a:t>Stresle </a:t>
            </a:r>
            <a:r>
              <a:rPr lang="tr-TR" sz="2400" b="1" dirty="0">
                <a:solidFill>
                  <a:prstClr val="black"/>
                </a:solidFill>
                <a:latin typeface="Carlito"/>
                <a:cs typeface="Carlito"/>
              </a:rPr>
              <a:t>Başa </a:t>
            </a:r>
            <a:r>
              <a:rPr lang="tr-TR" sz="2400" b="1" spc="-5" dirty="0">
                <a:solidFill>
                  <a:prstClr val="black"/>
                </a:solidFill>
                <a:latin typeface="Carlito"/>
                <a:cs typeface="Carlito"/>
              </a:rPr>
              <a:t>Çıkma</a:t>
            </a:r>
            <a:r>
              <a:rPr lang="tr-TR" sz="2400" b="1" spc="-40" dirty="0">
                <a:solidFill>
                  <a:prstClr val="black"/>
                </a:solidFill>
                <a:latin typeface="Carlito"/>
                <a:cs typeface="Carlito"/>
              </a:rPr>
              <a:t> </a:t>
            </a:r>
            <a:r>
              <a:rPr lang="tr-TR" sz="2400" b="1" spc="-30" dirty="0">
                <a:solidFill>
                  <a:prstClr val="black"/>
                </a:solidFill>
                <a:latin typeface="Carlito"/>
                <a:cs typeface="Carlito"/>
              </a:rPr>
              <a:t>Yolları</a:t>
            </a:r>
            <a:endParaRPr lang="tr-TR" dirty="0"/>
          </a:p>
        </p:txBody>
      </p:sp>
      <p:sp>
        <p:nvSpPr>
          <p:cNvPr id="3" name="İçerik Yer Tutucusu 2"/>
          <p:cNvSpPr>
            <a:spLocks noGrp="1"/>
          </p:cNvSpPr>
          <p:nvPr>
            <p:ph idx="1"/>
          </p:nvPr>
        </p:nvSpPr>
        <p:spPr>
          <a:xfrm>
            <a:off x="762130" y="4249872"/>
            <a:ext cx="7750627" cy="1926338"/>
          </a:xfrm>
        </p:spPr>
        <p:txBody>
          <a:bodyPr>
            <a:normAutofit fontScale="70000" lnSpcReduction="20000"/>
          </a:bodyPr>
          <a:lstStyle/>
          <a:p>
            <a:pPr marL="0" lvl="0" indent="0" defTabSz="457200">
              <a:lnSpc>
                <a:spcPct val="100000"/>
              </a:lnSpc>
              <a:spcBef>
                <a:spcPts val="0"/>
              </a:spcBef>
              <a:buSzTx/>
              <a:buNone/>
            </a:pPr>
            <a:endParaRPr lang="tr-TR" sz="2000" dirty="0">
              <a:solidFill>
                <a:prstClr val="black"/>
              </a:solidFill>
              <a:latin typeface="Carlito"/>
              <a:cs typeface="Carlito"/>
            </a:endParaRPr>
          </a:p>
          <a:p>
            <a:pPr marL="0" lvl="0" indent="0" defTabSz="457200">
              <a:lnSpc>
                <a:spcPct val="100000"/>
              </a:lnSpc>
              <a:spcBef>
                <a:spcPts val="45"/>
              </a:spcBef>
              <a:buSzTx/>
              <a:buNone/>
            </a:pPr>
            <a:endParaRPr lang="tr-TR" sz="1550" dirty="0">
              <a:solidFill>
                <a:prstClr val="black"/>
              </a:solidFill>
              <a:latin typeface="Carlito"/>
              <a:cs typeface="Carlito"/>
            </a:endParaRPr>
          </a:p>
          <a:p>
            <a:pPr marL="0" lvl="0" indent="0" defTabSz="457200">
              <a:lnSpc>
                <a:spcPct val="100000"/>
              </a:lnSpc>
              <a:spcBef>
                <a:spcPts val="25"/>
              </a:spcBef>
              <a:buSzTx/>
              <a:buNone/>
            </a:pPr>
            <a:endParaRPr lang="tr-TR" sz="1750" dirty="0">
              <a:solidFill>
                <a:prstClr val="black"/>
              </a:solidFill>
              <a:latin typeface="Carlito"/>
              <a:cs typeface="Carlito"/>
            </a:endParaRPr>
          </a:p>
          <a:p>
            <a:pPr marL="0" indent="0">
              <a:buNone/>
            </a:pPr>
            <a:r>
              <a:rPr lang="tr-TR" sz="5900" dirty="0">
                <a:solidFill>
                  <a:srgbClr val="0070C0"/>
                </a:solidFill>
              </a:rPr>
              <a:t>Vücudumuzu susuz bırakmamalıyız.</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30" y="2168095"/>
            <a:ext cx="3693205" cy="2244135"/>
          </a:xfrm>
          <a:prstGeom prst="rect">
            <a:avLst/>
          </a:prstGeom>
        </p:spPr>
      </p:pic>
    </p:spTree>
    <p:extLst>
      <p:ext uri="{BB962C8B-B14F-4D97-AF65-F5344CB8AC3E}">
        <p14:creationId xmlns:p14="http://schemas.microsoft.com/office/powerpoint/2010/main" val="29838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13368" y="3492528"/>
            <a:ext cx="9922547" cy="1754326"/>
          </a:xfrm>
          <a:prstGeom prst="rect">
            <a:avLst/>
          </a:prstGeom>
        </p:spPr>
        <p:txBody>
          <a:bodyPr wrap="square">
            <a:spAutoFit/>
          </a:bodyPr>
          <a:lstStyle/>
          <a:p>
            <a:pPr marL="12065" lvl="0">
              <a:lnSpc>
                <a:spcPct val="150000"/>
              </a:lnSpc>
              <a:buSzPct val="94444"/>
              <a:tabLst>
                <a:tab pos="93980" algn="l"/>
              </a:tabLst>
            </a:pPr>
            <a:endParaRPr lang="tr-TR" b="1" spc="-5" dirty="0">
              <a:solidFill>
                <a:prstClr val="black"/>
              </a:solidFill>
              <a:latin typeface="Carlito"/>
              <a:cs typeface="Carlito"/>
            </a:endParaRPr>
          </a:p>
          <a:p>
            <a:pPr marL="12065" lvl="0">
              <a:lnSpc>
                <a:spcPct val="150000"/>
              </a:lnSpc>
              <a:buSzPct val="94444"/>
              <a:tabLst>
                <a:tab pos="93980" algn="l"/>
              </a:tabLst>
            </a:pPr>
            <a:r>
              <a:rPr lang="tr-TR" b="1" spc="-5" dirty="0">
                <a:solidFill>
                  <a:prstClr val="black"/>
                </a:solidFill>
                <a:latin typeface="Carlito"/>
                <a:cs typeface="Carlito"/>
              </a:rPr>
              <a:t>Açık alanda yürüyüş yapmak</a:t>
            </a:r>
          </a:p>
          <a:p>
            <a:pPr marL="12065" lvl="0">
              <a:lnSpc>
                <a:spcPct val="150000"/>
              </a:lnSpc>
              <a:buSzPct val="94444"/>
              <a:tabLst>
                <a:tab pos="93980" algn="l"/>
              </a:tabLst>
            </a:pPr>
            <a:r>
              <a:rPr lang="tr-TR" b="1" spc="-5" dirty="0">
                <a:solidFill>
                  <a:prstClr val="black"/>
                </a:solidFill>
                <a:latin typeface="Carlito"/>
                <a:cs typeface="Carlito"/>
              </a:rPr>
              <a:t>Sevdiklerimizle vakit geçirmek</a:t>
            </a:r>
          </a:p>
          <a:p>
            <a:pPr marL="12065" lvl="0">
              <a:lnSpc>
                <a:spcPct val="150000"/>
              </a:lnSpc>
              <a:buSzPct val="94444"/>
              <a:tabLst>
                <a:tab pos="93980" algn="l"/>
              </a:tabLst>
            </a:pPr>
            <a:r>
              <a:rPr lang="tr-TR" b="1" dirty="0">
                <a:solidFill>
                  <a:prstClr val="black"/>
                </a:solidFill>
                <a:latin typeface="Carlito"/>
                <a:cs typeface="Carlito"/>
              </a:rPr>
              <a:t>Yardım kuruluşlarında gönüllü olarak</a:t>
            </a:r>
          </a:p>
        </p:txBody>
      </p:sp>
      <p:pic>
        <p:nvPicPr>
          <p:cNvPr id="8" name="Resim 7"/>
          <p:cNvPicPr>
            <a:picLocks noChangeAspect="1"/>
          </p:cNvPicPr>
          <p:nvPr/>
        </p:nvPicPr>
        <p:blipFill>
          <a:blip r:embed="rId2"/>
          <a:stretch>
            <a:fillRect/>
          </a:stretch>
        </p:blipFill>
        <p:spPr>
          <a:xfrm>
            <a:off x="1415733" y="369004"/>
            <a:ext cx="8900931" cy="640135"/>
          </a:xfrm>
          <a:prstGeom prst="rect">
            <a:avLst/>
          </a:prstGeom>
        </p:spPr>
      </p:pic>
      <p:sp>
        <p:nvSpPr>
          <p:cNvPr id="9" name="Dikdörtgen 8"/>
          <p:cNvSpPr/>
          <p:nvPr/>
        </p:nvSpPr>
        <p:spPr>
          <a:xfrm>
            <a:off x="8057185" y="3492528"/>
            <a:ext cx="1903085" cy="369332"/>
          </a:xfrm>
          <a:prstGeom prst="rect">
            <a:avLst/>
          </a:prstGeom>
        </p:spPr>
        <p:txBody>
          <a:bodyPr wrap="none">
            <a:spAutoFit/>
          </a:bodyPr>
          <a:lstStyle/>
          <a:p>
            <a:pPr marL="12065" lvl="0">
              <a:buSzPct val="94444"/>
              <a:tabLst>
                <a:tab pos="93980" algn="l"/>
              </a:tabLst>
            </a:pPr>
            <a:r>
              <a:rPr lang="tr-TR" b="1" dirty="0">
                <a:solidFill>
                  <a:prstClr val="black"/>
                </a:solidFill>
                <a:latin typeface="Carlito"/>
                <a:cs typeface="Carlito"/>
              </a:rPr>
              <a:t>Spor –</a:t>
            </a:r>
            <a:r>
              <a:rPr lang="tr-TR" b="1" spc="-15" dirty="0">
                <a:solidFill>
                  <a:prstClr val="black"/>
                </a:solidFill>
                <a:latin typeface="Carlito"/>
                <a:cs typeface="Carlito"/>
              </a:rPr>
              <a:t> </a:t>
            </a:r>
            <a:r>
              <a:rPr lang="tr-TR" b="1" spc="-10" dirty="0">
                <a:solidFill>
                  <a:prstClr val="black"/>
                </a:solidFill>
                <a:latin typeface="Carlito"/>
                <a:cs typeface="Carlito"/>
              </a:rPr>
              <a:t>Egzersiz</a:t>
            </a:r>
            <a:endParaRPr lang="tr-TR" dirty="0">
              <a:solidFill>
                <a:prstClr val="black"/>
              </a:solidFill>
              <a:latin typeface="Carlito"/>
              <a:cs typeface="Carlito"/>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049" y="4144045"/>
            <a:ext cx="3845230" cy="1928784"/>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198" y="1855889"/>
            <a:ext cx="2638425" cy="1733550"/>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007" y="1913676"/>
            <a:ext cx="3605181" cy="1948184"/>
          </a:xfrm>
          <a:prstGeom prst="rect">
            <a:avLst/>
          </a:prstGeom>
        </p:spPr>
      </p:pic>
    </p:spTree>
    <p:extLst>
      <p:ext uri="{BB962C8B-B14F-4D97-AF65-F5344CB8AC3E}">
        <p14:creationId xmlns:p14="http://schemas.microsoft.com/office/powerpoint/2010/main" val="10434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14906" y="757618"/>
            <a:ext cx="8900931" cy="640135"/>
          </a:xfrm>
          <a:prstGeom prst="rect">
            <a:avLst/>
          </a:prstGeom>
        </p:spPr>
      </p:pic>
      <p:sp>
        <p:nvSpPr>
          <p:cNvPr id="7" name="Metin kutusu 6"/>
          <p:cNvSpPr txBox="1"/>
          <p:nvPr/>
        </p:nvSpPr>
        <p:spPr>
          <a:xfrm>
            <a:off x="1944770" y="2700827"/>
            <a:ext cx="9295686" cy="769441"/>
          </a:xfrm>
          <a:prstGeom prst="rect">
            <a:avLst/>
          </a:prstGeom>
          <a:noFill/>
        </p:spPr>
        <p:txBody>
          <a:bodyPr wrap="none" rtlCol="0">
            <a:spAutoFit/>
          </a:bodyPr>
          <a:lstStyle/>
          <a:p>
            <a:r>
              <a:rPr lang="tr-TR" sz="3600" dirty="0">
                <a:solidFill>
                  <a:srgbClr val="002060"/>
                </a:solidFill>
              </a:rPr>
              <a:t>Stresiz , sağlıklı yaşam için </a:t>
            </a:r>
            <a:r>
              <a:rPr lang="tr-TR" sz="4400" dirty="0">
                <a:solidFill>
                  <a:srgbClr val="00B050"/>
                </a:solidFill>
              </a:rPr>
              <a:t>beslenme</a:t>
            </a:r>
            <a:r>
              <a:rPr lang="tr-TR" sz="3600" dirty="0">
                <a:solidFill>
                  <a:srgbClr val="002060"/>
                </a:solidFill>
              </a:rPr>
              <a:t> önemlidir. </a:t>
            </a: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009" y="4451609"/>
            <a:ext cx="2300558" cy="1478930"/>
          </a:xfrm>
          <a:prstGeom prst="rect">
            <a:avLst/>
          </a:prstGeom>
        </p:spPr>
      </p:pic>
    </p:spTree>
    <p:extLst>
      <p:ext uri="{BB962C8B-B14F-4D97-AF65-F5344CB8AC3E}">
        <p14:creationId xmlns:p14="http://schemas.microsoft.com/office/powerpoint/2010/main" val="202384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8470" y="2317367"/>
            <a:ext cx="7616144" cy="2646878"/>
          </a:xfrm>
          <a:prstGeom prst="rect">
            <a:avLst/>
          </a:prstGeom>
          <a:noFill/>
        </p:spPr>
        <p:txBody>
          <a:bodyPr wrap="square" lIns="91440" tIns="45720" rIns="91440" bIns="45720">
            <a:spAutoFit/>
            <a:scene3d>
              <a:camera prst="isometricLeftDown"/>
              <a:lightRig rig="threePt" dir="t"/>
            </a:scene3d>
          </a:bodyPr>
          <a:lstStyle/>
          <a:p>
            <a:pPr algn="ctr"/>
            <a:r>
              <a:rPr lang="tr-TR" sz="1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Azaltın</a:t>
            </a:r>
            <a:r>
              <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p:txBody>
      </p:sp>
      <p:pic>
        <p:nvPicPr>
          <p:cNvPr id="4" name="Resim 3"/>
          <p:cNvPicPr>
            <a:picLocks noChangeAspect="1"/>
          </p:cNvPicPr>
          <p:nvPr/>
        </p:nvPicPr>
        <p:blipFill>
          <a:blip r:embed="rId2"/>
          <a:stretch>
            <a:fillRect/>
          </a:stretch>
        </p:blipFill>
        <p:spPr>
          <a:xfrm>
            <a:off x="1514906" y="757618"/>
            <a:ext cx="8900931" cy="640135"/>
          </a:xfrm>
          <a:prstGeom prst="rect">
            <a:avLst/>
          </a:prstGeom>
        </p:spPr>
      </p:pic>
      <p:sp>
        <p:nvSpPr>
          <p:cNvPr id="5" name="Dikdörtgen 4"/>
          <p:cNvSpPr/>
          <p:nvPr/>
        </p:nvSpPr>
        <p:spPr>
          <a:xfrm>
            <a:off x="2903621" y="1187416"/>
            <a:ext cx="6096000" cy="677108"/>
          </a:xfrm>
          <a:prstGeom prst="rect">
            <a:avLst/>
          </a:prstGeom>
        </p:spPr>
        <p:txBody>
          <a:bodyPr>
            <a:spAutoFit/>
          </a:bodyPr>
          <a:lstStyle/>
          <a:p>
            <a:br>
              <a:rPr lang="tr-TR" dirty="0"/>
            </a:br>
            <a:r>
              <a:rPr lang="tr-TR" sz="2000" dirty="0">
                <a:solidFill>
                  <a:srgbClr val="0070C0"/>
                </a:solidFill>
              </a:rPr>
              <a:t>STRESİ ARTIRAN BESLENME ALIŞKANLIKLARI</a:t>
            </a:r>
            <a:endParaRPr lang="tr-TR" dirty="0">
              <a:solidFill>
                <a:srgbClr val="0070C0"/>
              </a:solidFill>
            </a:endParaRPr>
          </a:p>
        </p:txBody>
      </p:sp>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966" y="1925057"/>
            <a:ext cx="2513656" cy="1571035"/>
          </a:xfrm>
          <a:prstGeom prst="rect">
            <a:avLst/>
          </a:prstGeom>
        </p:spPr>
      </p:pic>
      <p:sp>
        <p:nvSpPr>
          <p:cNvPr id="7" name="Metin kutusu 6"/>
          <p:cNvSpPr txBox="1"/>
          <p:nvPr/>
        </p:nvSpPr>
        <p:spPr>
          <a:xfrm>
            <a:off x="243495" y="3602883"/>
            <a:ext cx="1866217" cy="369332"/>
          </a:xfrm>
          <a:prstGeom prst="rect">
            <a:avLst/>
          </a:prstGeom>
          <a:noFill/>
        </p:spPr>
        <p:txBody>
          <a:bodyPr wrap="none" rtlCol="0">
            <a:spAutoFit/>
          </a:bodyPr>
          <a:lstStyle/>
          <a:p>
            <a:r>
              <a:rPr lang="tr-TR" dirty="0"/>
              <a:t> ŞEKERLİ BESİNLER</a:t>
            </a:r>
          </a:p>
        </p:txBody>
      </p:sp>
      <p:sp>
        <p:nvSpPr>
          <p:cNvPr id="9" name="Metin kutusu 8"/>
          <p:cNvSpPr txBox="1"/>
          <p:nvPr/>
        </p:nvSpPr>
        <p:spPr>
          <a:xfrm>
            <a:off x="6077400" y="2341242"/>
            <a:ext cx="2294218" cy="369332"/>
          </a:xfrm>
          <a:prstGeom prst="rect">
            <a:avLst/>
          </a:prstGeom>
          <a:noFill/>
        </p:spPr>
        <p:txBody>
          <a:bodyPr wrap="none" rtlCol="0">
            <a:spAutoFit/>
          </a:bodyPr>
          <a:lstStyle/>
          <a:p>
            <a:r>
              <a:rPr lang="tr-TR" dirty="0"/>
              <a:t>AŞIRI KAHVE TÜKETİMİ</a:t>
            </a: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997" y="1946717"/>
            <a:ext cx="2613557" cy="1882910"/>
          </a:xfrm>
          <a:prstGeom prst="rect">
            <a:avLst/>
          </a:prstGeom>
        </p:spPr>
      </p:pic>
      <p:sp>
        <p:nvSpPr>
          <p:cNvPr id="15" name="Metin kutusu 14"/>
          <p:cNvSpPr txBox="1"/>
          <p:nvPr/>
        </p:nvSpPr>
        <p:spPr>
          <a:xfrm>
            <a:off x="7406640" y="3851121"/>
            <a:ext cx="4737975" cy="2523768"/>
          </a:xfrm>
          <a:prstGeom prst="rect">
            <a:avLst/>
          </a:prstGeom>
          <a:noFill/>
        </p:spPr>
        <p:txBody>
          <a:bodyPr wrap="square" rtlCol="0">
            <a:spAutoFit/>
          </a:bodyPr>
          <a:lstStyle/>
          <a:p>
            <a:r>
              <a:rPr lang="tr-TR" sz="2000" dirty="0"/>
              <a:t>Az miktarda alınan kahve/kafein dikkati ve konsantrasyonunu artırırken, 200-300 mg’ın üstünde kafein almak stres hormonu ve adrenalin salgısına neden olarak sizi stresli ve kaygılı yapar. </a:t>
            </a:r>
            <a:r>
              <a:rPr lang="tr-TR" sz="2000" dirty="0">
                <a:hlinkClick r:id="rId5"/>
              </a:rPr>
              <a:t>Kafein</a:t>
            </a:r>
            <a:r>
              <a:rPr lang="tr-TR" sz="2000" dirty="0"/>
              <a:t> uyku kalitesini bozduğu için de uzun vadede sizi daha gergin yapar.</a:t>
            </a:r>
          </a:p>
          <a:p>
            <a:endParaRPr lang="tr-TR" dirty="0"/>
          </a:p>
        </p:txBody>
      </p:sp>
      <p:sp>
        <p:nvSpPr>
          <p:cNvPr id="16" name="Metin kutusu 15"/>
          <p:cNvSpPr txBox="1"/>
          <p:nvPr/>
        </p:nvSpPr>
        <p:spPr>
          <a:xfrm>
            <a:off x="268469" y="4010297"/>
            <a:ext cx="6040891" cy="1938992"/>
          </a:xfrm>
          <a:prstGeom prst="rect">
            <a:avLst/>
          </a:prstGeom>
          <a:noFill/>
        </p:spPr>
        <p:txBody>
          <a:bodyPr wrap="square" rtlCol="0">
            <a:spAutoFit/>
          </a:bodyPr>
          <a:lstStyle/>
          <a:p>
            <a:r>
              <a:rPr lang="tr-TR" sz="2000" dirty="0"/>
              <a:t>Şekerli besinler tüketmek, özellikle tek seferde ve yüksek miktarlarda tüketildiklerinde fazla insülin salgılanmasına, gereğinden fazla salgılanan insülin ise kısa sürede kan şekerinde düşmelere sebep olur. Kan şekeri düşüşleri aynı zamanda stres cevabını ortaya çıkararak stres düzeylerinin artmasına sebep olur.</a:t>
            </a:r>
          </a:p>
        </p:txBody>
      </p:sp>
    </p:spTree>
    <p:extLst>
      <p:ext uri="{BB962C8B-B14F-4D97-AF65-F5344CB8AC3E}">
        <p14:creationId xmlns:p14="http://schemas.microsoft.com/office/powerpoint/2010/main" val="65797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158" y="2067069"/>
            <a:ext cx="2484185" cy="1285467"/>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62" y="2001441"/>
            <a:ext cx="2083341" cy="1956605"/>
          </a:xfrm>
          <a:prstGeom prst="rect">
            <a:avLst/>
          </a:prstGeom>
        </p:spPr>
      </p:pic>
      <p:pic>
        <p:nvPicPr>
          <p:cNvPr id="2" name="Resim 1"/>
          <p:cNvPicPr>
            <a:picLocks noChangeAspect="1"/>
          </p:cNvPicPr>
          <p:nvPr/>
        </p:nvPicPr>
        <p:blipFill>
          <a:blip r:embed="rId4"/>
          <a:stretch>
            <a:fillRect/>
          </a:stretch>
        </p:blipFill>
        <p:spPr>
          <a:xfrm>
            <a:off x="2426002" y="940455"/>
            <a:ext cx="7620660" cy="4078577"/>
          </a:xfrm>
          <a:prstGeom prst="rect">
            <a:avLst/>
          </a:prstGeom>
        </p:spPr>
      </p:pic>
      <p:pic>
        <p:nvPicPr>
          <p:cNvPr id="4" name="Resim 3"/>
          <p:cNvPicPr>
            <a:picLocks noChangeAspect="1"/>
          </p:cNvPicPr>
          <p:nvPr/>
        </p:nvPicPr>
        <p:blipFill>
          <a:blip r:embed="rId5"/>
          <a:stretch>
            <a:fillRect/>
          </a:stretch>
        </p:blipFill>
        <p:spPr>
          <a:xfrm>
            <a:off x="1501843" y="718429"/>
            <a:ext cx="8900931" cy="640135"/>
          </a:xfrm>
          <a:prstGeom prst="rect">
            <a:avLst/>
          </a:prstGeom>
        </p:spPr>
      </p:pic>
      <p:sp>
        <p:nvSpPr>
          <p:cNvPr id="6" name="Dikdörtgen 5"/>
          <p:cNvSpPr/>
          <p:nvPr/>
        </p:nvSpPr>
        <p:spPr>
          <a:xfrm>
            <a:off x="3225344" y="1454831"/>
            <a:ext cx="7538450" cy="400110"/>
          </a:xfrm>
          <a:prstGeom prst="rect">
            <a:avLst/>
          </a:prstGeom>
        </p:spPr>
        <p:txBody>
          <a:bodyPr wrap="square">
            <a:spAutoFit/>
          </a:bodyPr>
          <a:lstStyle/>
          <a:p>
            <a:r>
              <a:rPr lang="tr-TR" sz="2000" b="1" dirty="0">
                <a:solidFill>
                  <a:schemeClr val="tx1">
                    <a:lumMod val="95000"/>
                    <a:lumOff val="5000"/>
                  </a:schemeClr>
                </a:solidFill>
              </a:rPr>
              <a:t>STRESİ ARTIRAN BESLENME ALIŞKANLIKLARI</a:t>
            </a:r>
          </a:p>
        </p:txBody>
      </p:sp>
      <p:sp>
        <p:nvSpPr>
          <p:cNvPr id="8" name="Metin kutusu 7"/>
          <p:cNvSpPr txBox="1"/>
          <p:nvPr/>
        </p:nvSpPr>
        <p:spPr>
          <a:xfrm>
            <a:off x="245363" y="3571731"/>
            <a:ext cx="4807131" cy="2308324"/>
          </a:xfrm>
          <a:prstGeom prst="rect">
            <a:avLst/>
          </a:prstGeom>
          <a:noFill/>
        </p:spPr>
        <p:txBody>
          <a:bodyPr wrap="square" rtlCol="0">
            <a:spAutoFit/>
          </a:bodyPr>
          <a:lstStyle/>
          <a:p>
            <a:r>
              <a:rPr lang="tr-TR" sz="2400" dirty="0">
                <a:solidFill>
                  <a:schemeClr val="tx1">
                    <a:lumMod val="85000"/>
                    <a:lumOff val="15000"/>
                  </a:schemeClr>
                </a:solidFill>
                <a:latin typeface="Verdana" panose="020B0604030504040204" pitchFamily="34" charset="0"/>
              </a:rPr>
              <a:t>Çayın içerisindeki Tein, kafeinin ikiz kardeşidir. Kafein molekülü daha serbestken, tein dokulara daha bağlıdır.</a:t>
            </a:r>
            <a:endParaRPr lang="tr-TR" sz="2400" dirty="0">
              <a:solidFill>
                <a:schemeClr val="tx1">
                  <a:lumMod val="85000"/>
                  <a:lumOff val="15000"/>
                </a:schemeClr>
              </a:solidFill>
              <a:latin typeface="roboto"/>
            </a:endParaRPr>
          </a:p>
          <a:p>
            <a:r>
              <a:rPr lang="tr-TR" sz="2400" dirty="0">
                <a:solidFill>
                  <a:schemeClr val="tx1">
                    <a:lumMod val="85000"/>
                    <a:lumOff val="15000"/>
                  </a:schemeClr>
                </a:solidFill>
              </a:rPr>
              <a:t>2 bardak demli çayın, 1 fincan kahve ile aynı olduğunu unutmayın.</a:t>
            </a:r>
          </a:p>
        </p:txBody>
      </p:sp>
      <p:sp>
        <p:nvSpPr>
          <p:cNvPr id="10" name="Dikdörtgen 9"/>
          <p:cNvSpPr/>
          <p:nvPr/>
        </p:nvSpPr>
        <p:spPr>
          <a:xfrm>
            <a:off x="5291435" y="4057056"/>
            <a:ext cx="2227276" cy="369332"/>
          </a:xfrm>
          <a:prstGeom prst="rect">
            <a:avLst/>
          </a:prstGeom>
        </p:spPr>
        <p:txBody>
          <a:bodyPr wrap="none">
            <a:spAutoFit/>
          </a:bodyPr>
          <a:lstStyle/>
          <a:p>
            <a:r>
              <a:rPr lang="fi-FI" dirty="0"/>
              <a:t>Kola ve </a:t>
            </a:r>
            <a:r>
              <a:rPr lang="tr-TR" dirty="0"/>
              <a:t>asitli</a:t>
            </a:r>
            <a:r>
              <a:rPr lang="fi-FI" dirty="0"/>
              <a:t> içecekle</a:t>
            </a:r>
            <a:r>
              <a:rPr lang="tr-TR" dirty="0"/>
              <a:t>r</a:t>
            </a:r>
          </a:p>
        </p:txBody>
      </p:sp>
      <p:sp>
        <p:nvSpPr>
          <p:cNvPr id="11" name="Dikdörtgen 10"/>
          <p:cNvSpPr/>
          <p:nvPr/>
        </p:nvSpPr>
        <p:spPr>
          <a:xfrm>
            <a:off x="8386132" y="4284065"/>
            <a:ext cx="2016642" cy="369332"/>
          </a:xfrm>
          <a:prstGeom prst="rect">
            <a:avLst/>
          </a:prstGeom>
        </p:spPr>
        <p:txBody>
          <a:bodyPr wrap="none">
            <a:spAutoFit/>
          </a:bodyPr>
          <a:lstStyle/>
          <a:p>
            <a:r>
              <a:rPr lang="tr-TR" dirty="0"/>
              <a:t>Rafine karbonhidrat</a:t>
            </a:r>
          </a:p>
        </p:txBody>
      </p:sp>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5161" y="2717074"/>
            <a:ext cx="3192092" cy="1709314"/>
          </a:xfrm>
          <a:prstGeom prst="rect">
            <a:avLst/>
          </a:prstGeom>
        </p:spPr>
      </p:pic>
    </p:spTree>
    <p:extLst>
      <p:ext uri="{BB962C8B-B14F-4D97-AF65-F5344CB8AC3E}">
        <p14:creationId xmlns:p14="http://schemas.microsoft.com/office/powerpoint/2010/main" val="90233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01843" y="718429"/>
            <a:ext cx="8900931" cy="64013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4" y="2303821"/>
            <a:ext cx="4558669" cy="2642483"/>
          </a:xfrm>
          <a:prstGeom prst="rect">
            <a:avLst/>
          </a:prstGeom>
        </p:spPr>
      </p:pic>
      <p:sp>
        <p:nvSpPr>
          <p:cNvPr id="7" name="Metin kutusu 6"/>
          <p:cNvSpPr txBox="1"/>
          <p:nvPr/>
        </p:nvSpPr>
        <p:spPr>
          <a:xfrm>
            <a:off x="2397168" y="1358564"/>
            <a:ext cx="8401595" cy="954107"/>
          </a:xfrm>
          <a:prstGeom prst="rect">
            <a:avLst/>
          </a:prstGeom>
          <a:noFill/>
        </p:spPr>
        <p:txBody>
          <a:bodyPr wrap="none" rtlCol="0">
            <a:spAutoFit/>
          </a:bodyPr>
          <a:lstStyle/>
          <a:p>
            <a:r>
              <a:rPr lang="tr-TR" sz="2800" b="1" dirty="0">
                <a:solidFill>
                  <a:srgbClr val="C00000"/>
                </a:solidFill>
              </a:rPr>
              <a:t>ÖFKEMİZİ KONTROL ETMEYİ ÖĞRENMELİYİZ.</a:t>
            </a:r>
          </a:p>
          <a:p>
            <a:endParaRPr lang="tr-TR" sz="2800" b="1" dirty="0">
              <a:solidFill>
                <a:srgbClr val="C00000"/>
              </a:solidFill>
            </a:endParaRPr>
          </a:p>
        </p:txBody>
      </p:sp>
      <p:sp>
        <p:nvSpPr>
          <p:cNvPr id="9" name="Metin kutusu 8"/>
          <p:cNvSpPr txBox="1"/>
          <p:nvPr/>
        </p:nvSpPr>
        <p:spPr>
          <a:xfrm>
            <a:off x="5467670" y="2303585"/>
            <a:ext cx="6515324" cy="4401205"/>
          </a:xfrm>
          <a:prstGeom prst="rect">
            <a:avLst/>
          </a:prstGeom>
          <a:noFill/>
        </p:spPr>
        <p:txBody>
          <a:bodyPr wrap="square" rtlCol="0">
            <a:spAutoFit/>
          </a:bodyPr>
          <a:lstStyle/>
          <a:p>
            <a:r>
              <a:rPr lang="tr-TR" sz="2800" b="1" dirty="0">
                <a:solidFill>
                  <a:schemeClr val="accent3">
                    <a:lumMod val="50000"/>
                  </a:schemeClr>
                </a:solidFill>
              </a:rPr>
              <a:t>ÖFKE İLE BAŞA ÇIKMA YOLLARI</a:t>
            </a:r>
          </a:p>
          <a:p>
            <a:endParaRPr lang="tr-TR" sz="2000" dirty="0">
              <a:solidFill>
                <a:schemeClr val="bg1"/>
              </a:solidFill>
            </a:endParaRPr>
          </a:p>
          <a:p>
            <a:pPr marL="285750" indent="-285750">
              <a:lnSpc>
                <a:spcPct val="200000"/>
              </a:lnSpc>
              <a:buFont typeface="Arial" panose="020B0604020202020204" pitchFamily="34" charset="0"/>
              <a:buChar char="•"/>
            </a:pPr>
            <a:r>
              <a:rPr lang="tr-TR" sz="2400" dirty="0">
                <a:solidFill>
                  <a:schemeClr val="accent2">
                    <a:lumMod val="50000"/>
                  </a:schemeClr>
                </a:solidFill>
              </a:rPr>
              <a:t>Öfkemizi kabul edelim.</a:t>
            </a:r>
          </a:p>
          <a:p>
            <a:pPr marL="285750" indent="-285750">
              <a:lnSpc>
                <a:spcPct val="200000"/>
              </a:lnSpc>
              <a:buFont typeface="Arial" panose="020B0604020202020204" pitchFamily="34" charset="0"/>
              <a:buChar char="•"/>
            </a:pPr>
            <a:r>
              <a:rPr lang="tr-TR" sz="2400" dirty="0">
                <a:solidFill>
                  <a:schemeClr val="accent2">
                    <a:lumMod val="50000"/>
                  </a:schemeClr>
                </a:solidFill>
              </a:rPr>
              <a:t>Öfkenin kaynağını bulalım.</a:t>
            </a:r>
          </a:p>
          <a:p>
            <a:pPr marL="285750" indent="-285750">
              <a:lnSpc>
                <a:spcPct val="200000"/>
              </a:lnSpc>
              <a:buFont typeface="Arial" panose="020B0604020202020204" pitchFamily="34" charset="0"/>
              <a:buChar char="•"/>
            </a:pPr>
            <a:r>
              <a:rPr lang="tr-TR" sz="2400" dirty="0">
                <a:solidFill>
                  <a:schemeClr val="accent2">
                    <a:lumMod val="50000"/>
                  </a:schemeClr>
                </a:solidFill>
              </a:rPr>
              <a:t>Neden öfkeli olduğumuzu anlayalım.</a:t>
            </a:r>
          </a:p>
          <a:p>
            <a:pPr marL="285750" indent="-285750">
              <a:lnSpc>
                <a:spcPct val="200000"/>
              </a:lnSpc>
              <a:buFont typeface="Arial" panose="020B0604020202020204" pitchFamily="34" charset="0"/>
              <a:buChar char="•"/>
            </a:pPr>
            <a:r>
              <a:rPr lang="tr-TR" sz="2400" dirty="0">
                <a:solidFill>
                  <a:schemeClr val="accent2">
                    <a:lumMod val="50000"/>
                  </a:schemeClr>
                </a:solidFill>
              </a:rPr>
              <a:t>Öfkeyle gerçekçi bir biçimde mücadele edelim</a:t>
            </a:r>
          </a:p>
          <a:p>
            <a:pPr marL="285750" indent="-285750">
              <a:lnSpc>
                <a:spcPct val="200000"/>
              </a:lnSpc>
              <a:buFont typeface="Arial" panose="020B0604020202020204" pitchFamily="34" charset="0"/>
              <a:buChar char="•"/>
            </a:pPr>
            <a:endParaRPr lang="tr-TR" sz="2000" dirty="0">
              <a:solidFill>
                <a:schemeClr val="bg1"/>
              </a:solidFill>
            </a:endParaRPr>
          </a:p>
        </p:txBody>
      </p:sp>
    </p:spTree>
    <p:extLst>
      <p:ext uri="{BB962C8B-B14F-4D97-AF65-F5344CB8AC3E}">
        <p14:creationId xmlns:p14="http://schemas.microsoft.com/office/powerpoint/2010/main" val="53140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97785" y="731492"/>
            <a:ext cx="8900931" cy="64013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31" y="3072643"/>
            <a:ext cx="4352490" cy="2896384"/>
          </a:xfrm>
          <a:prstGeom prst="rect">
            <a:avLst/>
          </a:prstGeom>
        </p:spPr>
      </p:pic>
      <p:sp>
        <p:nvSpPr>
          <p:cNvPr id="7" name="Metin kutusu 6"/>
          <p:cNvSpPr txBox="1"/>
          <p:nvPr/>
        </p:nvSpPr>
        <p:spPr>
          <a:xfrm>
            <a:off x="1867602" y="1999714"/>
            <a:ext cx="9379518" cy="584775"/>
          </a:xfrm>
          <a:prstGeom prst="rect">
            <a:avLst/>
          </a:prstGeom>
          <a:noFill/>
        </p:spPr>
        <p:txBody>
          <a:bodyPr wrap="square" rtlCol="0">
            <a:spAutoFit/>
          </a:bodyPr>
          <a:lstStyle/>
          <a:p>
            <a:r>
              <a:rPr lang="tr-TR" sz="3200" b="1" dirty="0">
                <a:solidFill>
                  <a:srgbClr val="7030A0"/>
                </a:solidFill>
              </a:rPr>
              <a:t>DÜZENLİ VE İYİ BİR UYKU ÖNEMLİDİR</a:t>
            </a:r>
            <a:r>
              <a:rPr lang="tr-TR" sz="2000" b="1" dirty="0">
                <a:solidFill>
                  <a:schemeClr val="bg1"/>
                </a:solidFill>
              </a:rPr>
              <a:t>.</a:t>
            </a:r>
          </a:p>
        </p:txBody>
      </p:sp>
    </p:spTree>
    <p:extLst>
      <p:ext uri="{BB962C8B-B14F-4D97-AF65-F5344CB8AC3E}">
        <p14:creationId xmlns:p14="http://schemas.microsoft.com/office/powerpoint/2010/main" val="118098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27" y="1201783"/>
            <a:ext cx="5897128" cy="6737169"/>
          </a:xfrm>
        </p:spPr>
        <p:txBody>
          <a:bodyPr>
            <a:normAutofit/>
          </a:bodyPr>
          <a:lstStyle/>
          <a:p>
            <a:pPr marL="228600">
              <a:lnSpc>
                <a:spcPct val="100000"/>
              </a:lnSpc>
              <a:spcBef>
                <a:spcPts val="5"/>
              </a:spcBef>
            </a:pPr>
            <a:br>
              <a:rPr lang="tr-TR" sz="2700" b="1" dirty="0">
                <a:solidFill>
                  <a:schemeClr val="bg2">
                    <a:lumMod val="10000"/>
                  </a:schemeClr>
                </a:solidFill>
                <a:latin typeface="Times New Roman" panose="02020603050405020304" pitchFamily="18" charset="0"/>
                <a:cs typeface="Times New Roman" panose="02020603050405020304" pitchFamily="18" charset="0"/>
              </a:rPr>
            </a:br>
            <a:br>
              <a:rPr lang="tr-TR" sz="2700" b="1" dirty="0">
                <a:solidFill>
                  <a:schemeClr val="bg2">
                    <a:lumMod val="10000"/>
                  </a:schemeClr>
                </a:solidFill>
                <a:latin typeface="Times New Roman" panose="02020603050405020304" pitchFamily="18" charset="0"/>
                <a:cs typeface="Times New Roman" panose="02020603050405020304" pitchFamily="18" charset="0"/>
              </a:rPr>
            </a:br>
            <a:r>
              <a:rPr lang="tr-TR" sz="2700" b="1" dirty="0">
                <a:solidFill>
                  <a:schemeClr val="bg2">
                    <a:lumMod val="10000"/>
                  </a:schemeClr>
                </a:solidFill>
                <a:latin typeface="Times New Roman" panose="02020603050405020304" pitchFamily="18" charset="0"/>
                <a:cs typeface="Times New Roman" panose="02020603050405020304" pitchFamily="18" charset="0"/>
              </a:rPr>
              <a:t>Stres, kişinin üzerinde hissettiği baskı ve gerginlik durumudur. </a:t>
            </a:r>
            <a:br>
              <a:rPr lang="tr-TR" sz="2700" dirty="0">
                <a:solidFill>
                  <a:schemeClr val="bg2">
                    <a:lumMod val="10000"/>
                  </a:schemeClr>
                </a:solidFill>
                <a:latin typeface="Times New Roman" panose="02020603050405020304" pitchFamily="18" charset="0"/>
                <a:cs typeface="Times New Roman" panose="02020603050405020304" pitchFamily="18" charset="0"/>
              </a:rPr>
            </a:br>
            <a:br>
              <a:rPr lang="tr-TR" sz="2700" dirty="0">
                <a:solidFill>
                  <a:schemeClr val="bg2">
                    <a:lumMod val="10000"/>
                  </a:schemeClr>
                </a:solidFill>
                <a:latin typeface="Times New Roman" panose="02020603050405020304" pitchFamily="18" charset="0"/>
                <a:cs typeface="Times New Roman" panose="02020603050405020304" pitchFamily="18" charset="0"/>
              </a:rPr>
            </a:br>
            <a:r>
              <a:rPr lang="tr-TR" sz="2700" b="1" dirty="0">
                <a:solidFill>
                  <a:schemeClr val="bg2">
                    <a:lumMod val="10000"/>
                  </a:schemeClr>
                </a:solidFill>
                <a:latin typeface="Times New Roman" panose="02020603050405020304" pitchFamily="18" charset="0"/>
                <a:cs typeface="Times New Roman" panose="02020603050405020304" pitchFamily="18" charset="0"/>
              </a:rPr>
              <a:t>Vücudumuzun ahenkli çalışmasını bozan her türlü iç ve dış etken stres olarak tanımlanır.</a:t>
            </a:r>
            <a:br>
              <a:rPr lang="tr-TR" sz="2700" b="1" dirty="0">
                <a:solidFill>
                  <a:schemeClr val="bg2">
                    <a:lumMod val="10000"/>
                  </a:schemeClr>
                </a:solidFill>
                <a:latin typeface="Times New Roman" panose="02020603050405020304" pitchFamily="18" charset="0"/>
                <a:cs typeface="Times New Roman" panose="02020603050405020304" pitchFamily="18" charset="0"/>
              </a:rPr>
            </a:br>
            <a:br>
              <a:rPr lang="tr-TR" sz="2700" b="1" dirty="0">
                <a:solidFill>
                  <a:schemeClr val="bg2">
                    <a:lumMod val="10000"/>
                  </a:schemeClr>
                </a:solidFill>
                <a:latin typeface="Times New Roman" panose="02020603050405020304" pitchFamily="18" charset="0"/>
                <a:cs typeface="Times New Roman" panose="02020603050405020304" pitchFamily="18" charset="0"/>
              </a:rPr>
            </a:br>
            <a:br>
              <a:rPr lang="tr-TR" sz="2400" dirty="0">
                <a:solidFill>
                  <a:schemeClr val="bg2">
                    <a:lumMod val="10000"/>
                  </a:schemeClr>
                </a:solidFill>
                <a:latin typeface="Carlito"/>
                <a:cs typeface="Carlito"/>
              </a:rPr>
            </a:br>
            <a:br>
              <a:rPr lang="tr-TR" sz="2400" dirty="0">
                <a:solidFill>
                  <a:schemeClr val="bg2">
                    <a:lumMod val="10000"/>
                  </a:schemeClr>
                </a:solidFill>
                <a:latin typeface="Times New Roman" panose="02020603050405020304" pitchFamily="18" charset="0"/>
                <a:cs typeface="Times New Roman" panose="02020603050405020304" pitchFamily="18" charset="0"/>
              </a:rPr>
            </a:br>
            <a:br>
              <a:rPr lang="tr-TR" sz="2400" dirty="0">
                <a:solidFill>
                  <a:schemeClr val="bg2">
                    <a:lumMod val="10000"/>
                  </a:schemeClr>
                </a:solidFill>
                <a:latin typeface="Times New Roman" panose="02020603050405020304" pitchFamily="18" charset="0"/>
                <a:cs typeface="Times New Roman" panose="02020603050405020304" pitchFamily="18" charset="0"/>
              </a:rPr>
            </a:br>
            <a:endParaRPr lang="tr-TR" sz="24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391885"/>
            <a:ext cx="5860235" cy="5721531"/>
          </a:xfrm>
          <a:prstGeom prst="rect">
            <a:avLst/>
          </a:prstGeom>
        </p:spPr>
      </p:pic>
    </p:spTree>
    <p:extLst>
      <p:ext uri="{BB962C8B-B14F-4D97-AF65-F5344CB8AC3E}">
        <p14:creationId xmlns:p14="http://schemas.microsoft.com/office/powerpoint/2010/main" val="2356785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97785" y="731492"/>
            <a:ext cx="8900931" cy="640135"/>
          </a:xfrm>
          <a:prstGeom prst="rect">
            <a:avLst/>
          </a:prstGeom>
        </p:spPr>
      </p:pic>
      <p:sp>
        <p:nvSpPr>
          <p:cNvPr id="5" name="Metin kutusu 4"/>
          <p:cNvSpPr txBox="1"/>
          <p:nvPr/>
        </p:nvSpPr>
        <p:spPr>
          <a:xfrm>
            <a:off x="2730137" y="1913844"/>
            <a:ext cx="8621485" cy="769441"/>
          </a:xfrm>
          <a:prstGeom prst="rect">
            <a:avLst/>
          </a:prstGeom>
          <a:noFill/>
        </p:spPr>
        <p:txBody>
          <a:bodyPr wrap="square" rtlCol="0">
            <a:spAutoFit/>
          </a:bodyPr>
          <a:lstStyle/>
          <a:p>
            <a:r>
              <a:rPr lang="tr-TR" sz="4400" b="1" dirty="0">
                <a:solidFill>
                  <a:srgbClr val="00B050"/>
                </a:solidFill>
              </a:rPr>
              <a:t>İYİMSER OLMALIYIZ</a:t>
            </a:r>
            <a:r>
              <a:rPr lang="tr-TR" sz="4000" b="1" dirty="0">
                <a:solidFill>
                  <a:srgbClr val="00B050"/>
                </a:solidFill>
              </a:rPr>
              <a:t>.</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531" y="3225502"/>
            <a:ext cx="2993348" cy="2978331"/>
          </a:xfrm>
          <a:prstGeom prst="rect">
            <a:avLst/>
          </a:prstGeom>
        </p:spPr>
      </p:pic>
    </p:spTree>
    <p:extLst>
      <p:ext uri="{BB962C8B-B14F-4D97-AF65-F5344CB8AC3E}">
        <p14:creationId xmlns:p14="http://schemas.microsoft.com/office/powerpoint/2010/main" val="257544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97785" y="731492"/>
            <a:ext cx="8900931" cy="64013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64" y="2746493"/>
            <a:ext cx="4636100" cy="2596216"/>
          </a:xfrm>
          <a:prstGeom prst="rect">
            <a:avLst/>
          </a:prstGeom>
        </p:spPr>
      </p:pic>
      <p:sp>
        <p:nvSpPr>
          <p:cNvPr id="7" name="Metin kutusu 6"/>
          <p:cNvSpPr txBox="1"/>
          <p:nvPr/>
        </p:nvSpPr>
        <p:spPr>
          <a:xfrm>
            <a:off x="3061950" y="1896701"/>
            <a:ext cx="5747927" cy="646331"/>
          </a:xfrm>
          <a:prstGeom prst="rect">
            <a:avLst/>
          </a:prstGeom>
          <a:noFill/>
        </p:spPr>
        <p:txBody>
          <a:bodyPr wrap="square" rtlCol="0">
            <a:spAutoFit/>
          </a:bodyPr>
          <a:lstStyle/>
          <a:p>
            <a:r>
              <a:rPr lang="tr-TR" sz="3600" dirty="0">
                <a:solidFill>
                  <a:schemeClr val="accent4">
                    <a:lumMod val="75000"/>
                  </a:schemeClr>
                </a:solidFill>
              </a:rPr>
              <a:t>ARKADAŞLAR EDİNELİM</a:t>
            </a:r>
          </a:p>
        </p:txBody>
      </p:sp>
    </p:spTree>
    <p:extLst>
      <p:ext uri="{BB962C8B-B14F-4D97-AF65-F5344CB8AC3E}">
        <p14:creationId xmlns:p14="http://schemas.microsoft.com/office/powerpoint/2010/main" val="51758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97785" y="731492"/>
            <a:ext cx="8900931" cy="640135"/>
          </a:xfrm>
          <a:prstGeom prst="rect">
            <a:avLst/>
          </a:prstGeom>
        </p:spPr>
      </p:pic>
      <p:sp>
        <p:nvSpPr>
          <p:cNvPr id="7" name="Metin kutusu 6"/>
          <p:cNvSpPr txBox="1"/>
          <p:nvPr/>
        </p:nvSpPr>
        <p:spPr>
          <a:xfrm>
            <a:off x="1463040" y="1894113"/>
            <a:ext cx="9945188" cy="584775"/>
          </a:xfrm>
          <a:prstGeom prst="rect">
            <a:avLst/>
          </a:prstGeom>
          <a:noFill/>
        </p:spPr>
        <p:txBody>
          <a:bodyPr wrap="square" rtlCol="0">
            <a:spAutoFit/>
          </a:bodyPr>
          <a:lstStyle/>
          <a:p>
            <a:r>
              <a:rPr lang="tr-TR" sz="3200" b="1" dirty="0">
                <a:solidFill>
                  <a:schemeClr val="accent4">
                    <a:lumMod val="50000"/>
                  </a:schemeClr>
                </a:solidFill>
              </a:rPr>
              <a:t>KENDİMİZLE VE ÇEVREMİZLE BARIŞIK OLALIM</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29" y="3001374"/>
            <a:ext cx="4189368" cy="2655943"/>
          </a:xfrm>
          <a:prstGeom prst="rect">
            <a:avLst/>
          </a:prstGeom>
        </p:spPr>
      </p:pic>
    </p:spTree>
    <p:extLst>
      <p:ext uri="{BB962C8B-B14F-4D97-AF65-F5344CB8AC3E}">
        <p14:creationId xmlns:p14="http://schemas.microsoft.com/office/powerpoint/2010/main" val="2540349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36082" y="391857"/>
            <a:ext cx="8900931" cy="640135"/>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303"/>
            <a:ext cx="12192000" cy="4140926"/>
          </a:xfrm>
          <a:prstGeom prst="rect">
            <a:avLst/>
          </a:prstGeom>
        </p:spPr>
      </p:pic>
      <p:sp>
        <p:nvSpPr>
          <p:cNvPr id="2" name="Dikdörtgen 1"/>
          <p:cNvSpPr/>
          <p:nvPr/>
        </p:nvSpPr>
        <p:spPr>
          <a:xfrm>
            <a:off x="574380" y="2146502"/>
            <a:ext cx="11737021" cy="769441"/>
          </a:xfrm>
          <a:prstGeom prst="rect">
            <a:avLst/>
          </a:prstGeom>
        </p:spPr>
        <p:txBody>
          <a:bodyPr wrap="square">
            <a:spAutoFit/>
          </a:bodyPr>
          <a:lstStyle/>
          <a:p>
            <a:r>
              <a:rPr lang="tr-TR" sz="4400" b="1" dirty="0">
                <a:solidFill>
                  <a:schemeClr val="accent1">
                    <a:lumMod val="60000"/>
                    <a:lumOff val="40000"/>
                  </a:schemeClr>
                </a:solidFill>
              </a:rPr>
              <a:t>GÜLÜMSEMEK STRESE KARŞI İLAÇTIR</a:t>
            </a:r>
            <a:r>
              <a:rPr lang="tr-TR" sz="1600" b="1" dirty="0">
                <a:solidFill>
                  <a:srgbClr val="C00000"/>
                </a:solidFill>
              </a:rPr>
              <a:t>.</a:t>
            </a:r>
          </a:p>
        </p:txBody>
      </p:sp>
    </p:spTree>
    <p:extLst>
      <p:ext uri="{BB962C8B-B14F-4D97-AF65-F5344CB8AC3E}">
        <p14:creationId xmlns:p14="http://schemas.microsoft.com/office/powerpoint/2010/main" val="367797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790" y="3400907"/>
            <a:ext cx="9905998" cy="1478570"/>
          </a:xfrm>
        </p:spPr>
        <p:txBody>
          <a:bodyPr>
            <a:normAutofit fontScale="90000"/>
          </a:bodyPr>
          <a:lstStyle/>
          <a:p>
            <a:pPr algn="ctr">
              <a:lnSpc>
                <a:spcPct val="150000"/>
              </a:lnSpc>
            </a:pPr>
            <a:br>
              <a:rPr lang="tr-TR" b="1" spc="-10" dirty="0">
                <a:latin typeface="Carlito"/>
                <a:cs typeface="Carlito"/>
              </a:rPr>
            </a:br>
            <a:br>
              <a:rPr lang="tr-TR" b="1" spc="-10" dirty="0">
                <a:latin typeface="Carlito"/>
                <a:cs typeface="Carlito"/>
              </a:rPr>
            </a:br>
            <a:br>
              <a:rPr lang="tr-TR" b="1" spc="-10" dirty="0">
                <a:latin typeface="Carlito"/>
                <a:cs typeface="Carlito"/>
              </a:rPr>
            </a:br>
            <a:br>
              <a:rPr lang="tr-TR" b="1" spc="-5" dirty="0">
                <a:latin typeface="Carlito"/>
                <a:cs typeface="Carlito"/>
              </a:rPr>
            </a:br>
            <a:br>
              <a:rPr lang="tr-TR" b="1" spc="-5" dirty="0">
                <a:latin typeface="Carlito"/>
                <a:cs typeface="Carlito"/>
              </a:rPr>
            </a:br>
            <a:r>
              <a:rPr lang="tr-TR" b="1" spc="-10" dirty="0">
                <a:solidFill>
                  <a:srgbClr val="C00000"/>
                </a:solidFill>
                <a:latin typeface="Carlito"/>
                <a:cs typeface="Carlito"/>
              </a:rPr>
              <a:t>Size </a:t>
            </a:r>
            <a:r>
              <a:rPr lang="tr-TR" b="1" dirty="0">
                <a:solidFill>
                  <a:srgbClr val="C00000"/>
                </a:solidFill>
                <a:latin typeface="Carlito"/>
                <a:cs typeface="Carlito"/>
              </a:rPr>
              <a:t>ne </a:t>
            </a:r>
            <a:r>
              <a:rPr lang="tr-TR" b="1" spc="-5" dirty="0">
                <a:solidFill>
                  <a:srgbClr val="C00000"/>
                </a:solidFill>
                <a:latin typeface="Carlito"/>
                <a:cs typeface="Carlito"/>
              </a:rPr>
              <a:t>enerji </a:t>
            </a:r>
            <a:r>
              <a:rPr lang="tr-TR" b="1" spc="-10" dirty="0">
                <a:solidFill>
                  <a:srgbClr val="C00000"/>
                </a:solidFill>
                <a:latin typeface="Carlito"/>
                <a:cs typeface="Carlito"/>
              </a:rPr>
              <a:t>veriyorsa, </a:t>
            </a:r>
            <a:r>
              <a:rPr lang="tr-TR" b="1" dirty="0">
                <a:solidFill>
                  <a:srgbClr val="C00000"/>
                </a:solidFill>
                <a:latin typeface="Carlito"/>
                <a:cs typeface="Carlito"/>
              </a:rPr>
              <a:t>o  </a:t>
            </a:r>
            <a:r>
              <a:rPr lang="tr-TR" b="1" spc="-10" dirty="0">
                <a:solidFill>
                  <a:srgbClr val="C00000"/>
                </a:solidFill>
                <a:latin typeface="Carlito"/>
                <a:cs typeface="Carlito"/>
              </a:rPr>
              <a:t>kaynakları</a:t>
            </a:r>
            <a:r>
              <a:rPr lang="tr-TR" b="1" spc="-5" dirty="0">
                <a:solidFill>
                  <a:srgbClr val="C00000"/>
                </a:solidFill>
                <a:latin typeface="Carlito"/>
                <a:cs typeface="Carlito"/>
              </a:rPr>
              <a:t> </a:t>
            </a:r>
            <a:r>
              <a:rPr lang="tr-TR" b="1" spc="-10" dirty="0">
                <a:solidFill>
                  <a:srgbClr val="C00000"/>
                </a:solidFill>
                <a:latin typeface="Carlito"/>
                <a:cs typeface="Carlito"/>
              </a:rPr>
              <a:t>koruyun.</a:t>
            </a:r>
            <a:br>
              <a:rPr lang="tr-TR" dirty="0">
                <a:latin typeface="Carlito"/>
                <a:cs typeface="Carlito"/>
              </a:rPr>
            </a:br>
            <a:br>
              <a:rPr lang="tr-TR" b="1" spc="-5" dirty="0">
                <a:latin typeface="Carlito"/>
                <a:cs typeface="Carlito"/>
              </a:rPr>
            </a:br>
            <a:br>
              <a:rPr lang="tr-TR" b="1" spc="-5" dirty="0">
                <a:latin typeface="Carlito"/>
                <a:cs typeface="Carlito"/>
              </a:rPr>
            </a:br>
            <a:br>
              <a:rPr lang="tr-TR" b="1" spc="-5" dirty="0">
                <a:latin typeface="Carlito"/>
                <a:cs typeface="Carlito"/>
              </a:rPr>
            </a:br>
            <a:br>
              <a:rPr lang="tr-TR" dirty="0">
                <a:latin typeface="Carlito"/>
                <a:cs typeface="Carlito"/>
              </a:rPr>
            </a:br>
            <a:endParaRPr lang="tr-TR" dirty="0"/>
          </a:p>
        </p:txBody>
      </p:sp>
      <p:pic>
        <p:nvPicPr>
          <p:cNvPr id="3"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164" y="1963873"/>
            <a:ext cx="3887249" cy="3449638"/>
          </a:xfrm>
        </p:spPr>
      </p:pic>
      <p:sp>
        <p:nvSpPr>
          <p:cNvPr id="4" name="Dikdörtgen 3"/>
          <p:cNvSpPr/>
          <p:nvPr/>
        </p:nvSpPr>
        <p:spPr>
          <a:xfrm>
            <a:off x="1397726" y="783508"/>
            <a:ext cx="10345783" cy="1912831"/>
          </a:xfrm>
          <a:prstGeom prst="rect">
            <a:avLst/>
          </a:prstGeom>
        </p:spPr>
        <p:txBody>
          <a:bodyPr wrap="square">
            <a:spAutoFit/>
          </a:bodyPr>
          <a:lstStyle/>
          <a:p>
            <a:pPr>
              <a:lnSpc>
                <a:spcPct val="200000"/>
              </a:lnSpc>
            </a:pPr>
            <a:r>
              <a:rPr lang="tr-TR" sz="3200" b="1" spc="-10" dirty="0">
                <a:latin typeface="Carlito"/>
                <a:cs typeface="Carlito"/>
              </a:rPr>
              <a:t>Çözemediğiniz sorunlar </a:t>
            </a:r>
            <a:r>
              <a:rPr lang="tr-TR" sz="3200" b="1" dirty="0">
                <a:latin typeface="Carlito"/>
                <a:cs typeface="Carlito"/>
              </a:rPr>
              <a:t>için </a:t>
            </a:r>
            <a:r>
              <a:rPr lang="tr-TR" sz="3200" b="1" spc="-10" dirty="0">
                <a:latin typeface="Carlito"/>
                <a:cs typeface="Carlito"/>
              </a:rPr>
              <a:t>strese  </a:t>
            </a:r>
            <a:r>
              <a:rPr lang="tr-TR" sz="3200" b="1" spc="-5" dirty="0">
                <a:latin typeface="Carlito"/>
                <a:cs typeface="Carlito"/>
              </a:rPr>
              <a:t>girmek </a:t>
            </a:r>
            <a:r>
              <a:rPr lang="tr-TR" sz="3200" b="1" spc="-10" dirty="0">
                <a:latin typeface="Carlito"/>
                <a:cs typeface="Carlito"/>
              </a:rPr>
              <a:t>yerine </a:t>
            </a:r>
            <a:r>
              <a:rPr lang="tr-TR" sz="3200" b="1" spc="-5" dirty="0">
                <a:latin typeface="Carlito"/>
                <a:cs typeface="Carlito"/>
              </a:rPr>
              <a:t>farklı </a:t>
            </a:r>
            <a:r>
              <a:rPr lang="tr-TR" sz="3200" b="1" spc="-10" dirty="0">
                <a:latin typeface="Carlito"/>
                <a:cs typeface="Carlito"/>
              </a:rPr>
              <a:t>çözüm </a:t>
            </a:r>
            <a:r>
              <a:rPr lang="tr-TR" sz="3200" b="1" spc="-5" dirty="0">
                <a:latin typeface="Carlito"/>
                <a:cs typeface="Carlito"/>
              </a:rPr>
              <a:t>yolları  deneyin.</a:t>
            </a:r>
            <a:endParaRPr lang="tr-TR" sz="3200" dirty="0"/>
          </a:p>
        </p:txBody>
      </p:sp>
    </p:spTree>
    <p:extLst>
      <p:ext uri="{BB962C8B-B14F-4D97-AF65-F5344CB8AC3E}">
        <p14:creationId xmlns:p14="http://schemas.microsoft.com/office/powerpoint/2010/main" val="3193258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574" y="1898677"/>
            <a:ext cx="11712438" cy="2882329"/>
          </a:xfrm>
        </p:spPr>
        <p:txBody>
          <a:bodyPr>
            <a:noAutofit/>
          </a:bodyPr>
          <a:lstStyle/>
          <a:p>
            <a:pPr algn="ctr">
              <a:lnSpc>
                <a:spcPct val="150000"/>
              </a:lnSpc>
            </a:pPr>
            <a:r>
              <a:rPr lang="tr-TR" sz="3600" b="1" dirty="0" err="1">
                <a:solidFill>
                  <a:srgbClr val="002060"/>
                </a:solidFill>
              </a:rPr>
              <a:t>Stres’ten</a:t>
            </a:r>
            <a:r>
              <a:rPr lang="tr-TR" sz="3600" b="1" dirty="0">
                <a:solidFill>
                  <a:srgbClr val="002060"/>
                </a:solidFill>
              </a:rPr>
              <a:t> </a:t>
            </a:r>
            <a:r>
              <a:rPr lang="tr-TR" sz="3600" b="1" dirty="0">
                <a:solidFill>
                  <a:schemeClr val="accent4">
                    <a:lumMod val="50000"/>
                  </a:schemeClr>
                </a:solidFill>
              </a:rPr>
              <a:t>kurtulmak istiyorsanız hayatınızda değiştirmeniz gereken şeyleri değiştirmeye bir an önce başlayın.</a:t>
            </a:r>
          </a:p>
        </p:txBody>
      </p:sp>
      <p:sp>
        <p:nvSpPr>
          <p:cNvPr id="5" name="Metin kutusu 4"/>
          <p:cNvSpPr txBox="1"/>
          <p:nvPr/>
        </p:nvSpPr>
        <p:spPr>
          <a:xfrm>
            <a:off x="9157063" y="5408023"/>
            <a:ext cx="4232366" cy="369332"/>
          </a:xfrm>
          <a:prstGeom prst="rect">
            <a:avLst/>
          </a:prstGeom>
          <a:noFill/>
        </p:spPr>
        <p:txBody>
          <a:bodyPr wrap="square" rtlCol="0">
            <a:spAutoFit/>
          </a:bodyPr>
          <a:lstStyle/>
          <a:p>
            <a:r>
              <a:rPr lang="tr-TR" dirty="0"/>
              <a:t>Teşekkür ederim.</a:t>
            </a:r>
          </a:p>
        </p:txBody>
      </p:sp>
    </p:spTree>
    <p:extLst>
      <p:ext uri="{BB962C8B-B14F-4D97-AF65-F5344CB8AC3E}">
        <p14:creationId xmlns:p14="http://schemas.microsoft.com/office/powerpoint/2010/main" val="161240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2310" y="3330913"/>
            <a:ext cx="6243916" cy="3689595"/>
          </a:xfrm>
          <a:scene3d>
            <a:camera prst="isometricOffAxis1Right"/>
            <a:lightRig rig="threePt" dir="t"/>
          </a:scene3d>
        </p:spPr>
      </p:pic>
      <p:sp>
        <p:nvSpPr>
          <p:cNvPr id="3" name="Dikdörtgen 2"/>
          <p:cNvSpPr/>
          <p:nvPr/>
        </p:nvSpPr>
        <p:spPr>
          <a:xfrm>
            <a:off x="198004" y="1022589"/>
            <a:ext cx="11220994" cy="2308324"/>
          </a:xfrm>
          <a:prstGeom prst="rect">
            <a:avLst/>
          </a:prstGeom>
        </p:spPr>
        <p:txBody>
          <a:bodyPr wrap="square">
            <a:spAutoFit/>
          </a:bodyPr>
          <a:lstStyle/>
          <a:p>
            <a:pPr algn="ctr">
              <a:lnSpc>
                <a:spcPct val="150000"/>
              </a:lnSpc>
            </a:pPr>
            <a:r>
              <a:rPr lang="tr-TR" sz="3200" b="1" cap="all" spc="-10" dirty="0">
                <a:solidFill>
                  <a:schemeClr val="tx1">
                    <a:lumMod val="95000"/>
                    <a:lumOff val="5000"/>
                  </a:schemeClr>
                </a:solidFill>
                <a:uFill>
                  <a:solidFill>
                    <a:srgbClr val="000000"/>
                  </a:solidFill>
                </a:uFill>
                <a:latin typeface="Carlito"/>
                <a:ea typeface="+mj-ea"/>
                <a:cs typeface="Carlito"/>
              </a:rPr>
              <a:t>Bireyi </a:t>
            </a:r>
            <a:r>
              <a:rPr lang="tr-TR" sz="3200" b="1" cap="all" spc="-15" dirty="0">
                <a:solidFill>
                  <a:schemeClr val="tx1">
                    <a:lumMod val="95000"/>
                    <a:lumOff val="5000"/>
                  </a:schemeClr>
                </a:solidFill>
                <a:uFill>
                  <a:solidFill>
                    <a:srgbClr val="000000"/>
                  </a:solidFill>
                </a:uFill>
                <a:latin typeface="Carlito"/>
                <a:ea typeface="+mj-ea"/>
                <a:cs typeface="Carlito"/>
              </a:rPr>
              <a:t>zorlayan </a:t>
            </a:r>
            <a:r>
              <a:rPr lang="tr-TR" sz="3200" b="1" cap="all" spc="-5" dirty="0">
                <a:solidFill>
                  <a:schemeClr val="tx1">
                    <a:lumMod val="95000"/>
                    <a:lumOff val="5000"/>
                  </a:schemeClr>
                </a:solidFill>
                <a:uFill>
                  <a:solidFill>
                    <a:srgbClr val="000000"/>
                  </a:solidFill>
                </a:uFill>
                <a:latin typeface="Carlito"/>
                <a:ea typeface="+mj-ea"/>
                <a:cs typeface="Carlito"/>
              </a:rPr>
              <a:t>fiziksel </a:t>
            </a:r>
            <a:r>
              <a:rPr lang="tr-TR" sz="3200" b="1" cap="all" spc="-25" dirty="0">
                <a:solidFill>
                  <a:schemeClr val="tx1">
                    <a:lumMod val="95000"/>
                    <a:lumOff val="5000"/>
                  </a:schemeClr>
                </a:solidFill>
                <a:uFill>
                  <a:solidFill>
                    <a:srgbClr val="000000"/>
                  </a:solidFill>
                </a:uFill>
                <a:latin typeface="Carlito"/>
                <a:ea typeface="+mj-ea"/>
                <a:cs typeface="Carlito"/>
              </a:rPr>
              <a:t>veya </a:t>
            </a:r>
            <a:r>
              <a:rPr lang="tr-TR" sz="3200" b="1" cap="all" spc="-5" dirty="0">
                <a:solidFill>
                  <a:schemeClr val="tx1">
                    <a:lumMod val="95000"/>
                    <a:lumOff val="5000"/>
                  </a:schemeClr>
                </a:solidFill>
                <a:uFill>
                  <a:solidFill>
                    <a:srgbClr val="000000"/>
                  </a:solidFill>
                </a:uFill>
                <a:latin typeface="Carlito"/>
                <a:ea typeface="+mj-ea"/>
                <a:cs typeface="Carlito"/>
              </a:rPr>
              <a:t>psikolojik </a:t>
            </a:r>
            <a:r>
              <a:rPr lang="tr-TR" sz="3200" b="1" cap="all" spc="-10" dirty="0">
                <a:solidFill>
                  <a:schemeClr val="tx1">
                    <a:lumMod val="95000"/>
                    <a:lumOff val="5000"/>
                  </a:schemeClr>
                </a:solidFill>
                <a:uFill>
                  <a:solidFill>
                    <a:srgbClr val="000000"/>
                  </a:solidFill>
                </a:uFill>
                <a:latin typeface="Carlito"/>
                <a:ea typeface="+mj-ea"/>
                <a:cs typeface="Carlito"/>
              </a:rPr>
              <a:t>uyaran(</a:t>
            </a:r>
            <a:r>
              <a:rPr lang="tr-TR" sz="3200" b="1" cap="all" spc="-10" dirty="0" err="1">
                <a:solidFill>
                  <a:schemeClr val="tx1">
                    <a:lumMod val="95000"/>
                    <a:lumOff val="5000"/>
                  </a:schemeClr>
                </a:solidFill>
                <a:uFill>
                  <a:solidFill>
                    <a:srgbClr val="000000"/>
                  </a:solidFill>
                </a:uFill>
                <a:latin typeface="Carlito"/>
                <a:ea typeface="+mj-ea"/>
                <a:cs typeface="Carlito"/>
              </a:rPr>
              <a:t>lar</a:t>
            </a:r>
            <a:r>
              <a:rPr lang="tr-TR" sz="3200" b="1" cap="all" spc="-10" dirty="0">
                <a:solidFill>
                  <a:schemeClr val="tx1">
                    <a:lumMod val="95000"/>
                    <a:lumOff val="5000"/>
                  </a:schemeClr>
                </a:solidFill>
                <a:uFill>
                  <a:solidFill>
                    <a:srgbClr val="000000"/>
                  </a:solidFill>
                </a:uFill>
                <a:latin typeface="Carlito"/>
                <a:ea typeface="+mj-ea"/>
                <a:cs typeface="Carlito"/>
              </a:rPr>
              <a:t>) </a:t>
            </a:r>
            <a:r>
              <a:rPr lang="tr-TR" sz="3200" b="1" cap="all" spc="-5" dirty="0">
                <a:solidFill>
                  <a:schemeClr val="tx1">
                    <a:lumMod val="95000"/>
                    <a:lumOff val="5000"/>
                  </a:schemeClr>
                </a:solidFill>
                <a:uFill>
                  <a:solidFill>
                    <a:srgbClr val="000000"/>
                  </a:solidFill>
                </a:uFill>
                <a:latin typeface="Carlito"/>
                <a:ea typeface="+mj-ea"/>
                <a:cs typeface="Carlito"/>
              </a:rPr>
              <a:t>karşısında</a:t>
            </a:r>
            <a:r>
              <a:rPr lang="tr-TR" sz="3200" b="1" cap="all" spc="50" dirty="0">
                <a:solidFill>
                  <a:schemeClr val="tx1">
                    <a:lumMod val="95000"/>
                    <a:lumOff val="5000"/>
                  </a:schemeClr>
                </a:solidFill>
                <a:uFill>
                  <a:solidFill>
                    <a:srgbClr val="000000"/>
                  </a:solidFill>
                </a:uFill>
                <a:latin typeface="Carlito"/>
                <a:ea typeface="+mj-ea"/>
                <a:cs typeface="Carlito"/>
              </a:rPr>
              <a:t> </a:t>
            </a:r>
            <a:r>
              <a:rPr lang="tr-TR" sz="3200" b="1" cap="all" spc="-10" dirty="0">
                <a:solidFill>
                  <a:schemeClr val="tx1">
                    <a:lumMod val="95000"/>
                    <a:lumOff val="5000"/>
                  </a:schemeClr>
                </a:solidFill>
                <a:uFill>
                  <a:solidFill>
                    <a:srgbClr val="000000"/>
                  </a:solidFill>
                </a:uFill>
                <a:latin typeface="Carlito"/>
                <a:ea typeface="+mj-ea"/>
                <a:cs typeface="Carlito"/>
              </a:rPr>
              <a:t>bireyin</a:t>
            </a:r>
            <a:br>
              <a:rPr lang="tr-TR" sz="3200" cap="all" dirty="0">
                <a:solidFill>
                  <a:schemeClr val="tx1">
                    <a:lumMod val="95000"/>
                    <a:lumOff val="5000"/>
                  </a:schemeClr>
                </a:solidFill>
                <a:latin typeface="Carlito"/>
                <a:ea typeface="+mj-ea"/>
                <a:cs typeface="Carlito"/>
              </a:rPr>
            </a:br>
            <a:r>
              <a:rPr lang="tr-TR" sz="3200" cap="all" spc="-500" dirty="0">
                <a:solidFill>
                  <a:schemeClr val="tx1">
                    <a:lumMod val="95000"/>
                    <a:lumOff val="5000"/>
                  </a:schemeClr>
                </a:solidFill>
                <a:uFill>
                  <a:solidFill>
                    <a:srgbClr val="000000"/>
                  </a:solidFill>
                </a:uFill>
                <a:latin typeface="Times New Roman"/>
                <a:ea typeface="+mj-ea"/>
                <a:cs typeface="Times New Roman"/>
              </a:rPr>
              <a:t> </a:t>
            </a:r>
            <a:r>
              <a:rPr lang="tr-TR" sz="3200" b="1" cap="all" spc="-10" dirty="0">
                <a:solidFill>
                  <a:schemeClr val="tx1">
                    <a:lumMod val="95000"/>
                    <a:lumOff val="5000"/>
                  </a:schemeClr>
                </a:solidFill>
                <a:uFill>
                  <a:solidFill>
                    <a:srgbClr val="000000"/>
                  </a:solidFill>
                </a:uFill>
                <a:latin typeface="Carlito"/>
                <a:ea typeface="+mj-ea"/>
                <a:cs typeface="Carlito"/>
              </a:rPr>
              <a:t>geliştirdiği </a:t>
            </a:r>
            <a:r>
              <a:rPr lang="tr-TR" sz="3200" b="1" cap="all" dirty="0">
                <a:solidFill>
                  <a:schemeClr val="tx1">
                    <a:lumMod val="95000"/>
                    <a:lumOff val="5000"/>
                  </a:schemeClr>
                </a:solidFill>
                <a:uFill>
                  <a:solidFill>
                    <a:srgbClr val="000000"/>
                  </a:solidFill>
                </a:uFill>
                <a:latin typeface="Carlito"/>
                <a:ea typeface="+mj-ea"/>
                <a:cs typeface="Carlito"/>
              </a:rPr>
              <a:t>uyum </a:t>
            </a:r>
            <a:r>
              <a:rPr lang="tr-TR" sz="3200" b="1" cap="all" spc="-10" dirty="0">
                <a:solidFill>
                  <a:schemeClr val="tx1">
                    <a:lumMod val="95000"/>
                    <a:lumOff val="5000"/>
                  </a:schemeClr>
                </a:solidFill>
                <a:uFill>
                  <a:solidFill>
                    <a:srgbClr val="000000"/>
                  </a:solidFill>
                </a:uFill>
                <a:latin typeface="Carlito"/>
                <a:ea typeface="+mj-ea"/>
                <a:cs typeface="Carlito"/>
              </a:rPr>
              <a:t>sağlamaya </a:t>
            </a:r>
            <a:r>
              <a:rPr lang="tr-TR" sz="3200" b="1" cap="all" spc="-5" dirty="0">
                <a:solidFill>
                  <a:schemeClr val="tx1">
                    <a:lumMod val="95000"/>
                    <a:lumOff val="5000"/>
                  </a:schemeClr>
                </a:solidFill>
                <a:uFill>
                  <a:solidFill>
                    <a:srgbClr val="000000"/>
                  </a:solidFill>
                </a:uFill>
                <a:latin typeface="Carlito"/>
                <a:ea typeface="+mj-ea"/>
                <a:cs typeface="Carlito"/>
              </a:rPr>
              <a:t>yönelik</a:t>
            </a:r>
            <a:r>
              <a:rPr lang="tr-TR" sz="3200" b="1" cap="all" spc="-60" dirty="0">
                <a:solidFill>
                  <a:schemeClr val="tx1">
                    <a:lumMod val="95000"/>
                    <a:lumOff val="5000"/>
                  </a:schemeClr>
                </a:solidFill>
                <a:uFill>
                  <a:solidFill>
                    <a:srgbClr val="000000"/>
                  </a:solidFill>
                </a:uFill>
                <a:latin typeface="Carlito"/>
                <a:ea typeface="+mj-ea"/>
                <a:cs typeface="Carlito"/>
              </a:rPr>
              <a:t> </a:t>
            </a:r>
            <a:r>
              <a:rPr lang="tr-TR" sz="3200" b="1" cap="all" spc="-25" dirty="0">
                <a:solidFill>
                  <a:schemeClr val="tx1">
                    <a:lumMod val="95000"/>
                    <a:lumOff val="5000"/>
                  </a:schemeClr>
                </a:solidFill>
                <a:uFill>
                  <a:solidFill>
                    <a:srgbClr val="000000"/>
                  </a:solidFill>
                </a:uFill>
                <a:latin typeface="Carlito"/>
                <a:ea typeface="+mj-ea"/>
                <a:cs typeface="Carlito"/>
              </a:rPr>
              <a:t>tepkidir.</a:t>
            </a:r>
            <a:endParaRPr lang="tr-TR" sz="2400" dirty="0">
              <a:solidFill>
                <a:schemeClr val="tx1">
                  <a:lumMod val="95000"/>
                  <a:lumOff val="5000"/>
                </a:schemeClr>
              </a:solidFill>
            </a:endParaRPr>
          </a:p>
        </p:txBody>
      </p:sp>
    </p:spTree>
    <p:extLst>
      <p:ext uri="{BB962C8B-B14F-4D97-AF65-F5344CB8AC3E}">
        <p14:creationId xmlns:p14="http://schemas.microsoft.com/office/powerpoint/2010/main" val="107061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04007" y="763793"/>
            <a:ext cx="8764587" cy="947046"/>
          </a:xfrm>
        </p:spPr>
        <p:txBody>
          <a:bodyPr>
            <a:normAutofit/>
          </a:bodyPr>
          <a:lstStyle/>
          <a:p>
            <a:r>
              <a:rPr lang="tr-TR" sz="4400" dirty="0">
                <a:latin typeface="Agency FB" panose="020B0503020202020204" pitchFamily="34" charset="0"/>
                <a:cs typeface="Times New Roman" panose="02020603050405020304" pitchFamily="18" charset="0"/>
              </a:rPr>
              <a:t>Stresin belirtileri nelerdir ?                                                 </a:t>
            </a:r>
          </a:p>
        </p:txBody>
      </p:sp>
      <p:sp>
        <p:nvSpPr>
          <p:cNvPr id="3" name="Metin kutusu 2"/>
          <p:cNvSpPr txBox="1"/>
          <p:nvPr/>
        </p:nvSpPr>
        <p:spPr>
          <a:xfrm>
            <a:off x="1586753" y="2037410"/>
            <a:ext cx="10488706" cy="2739211"/>
          </a:xfrm>
          <a:prstGeom prst="rect">
            <a:avLst/>
          </a:prstGeom>
          <a:noFill/>
        </p:spPr>
        <p:txBody>
          <a:bodyPr wrap="square" numCol="2" rtlCol="0">
            <a:spAutoFit/>
          </a:bodyPr>
          <a:lstStyle/>
          <a:p>
            <a:r>
              <a:rPr lang="tr-TR" sz="2800" dirty="0">
                <a:solidFill>
                  <a:schemeClr val="bg2">
                    <a:lumMod val="10000"/>
                  </a:schemeClr>
                </a:solidFill>
              </a:rPr>
              <a:t>Bilişsel belirtiler:</a:t>
            </a:r>
          </a:p>
          <a:p>
            <a:endParaRPr lang="tr-TR" sz="2400" dirty="0">
              <a:solidFill>
                <a:schemeClr val="bg2">
                  <a:lumMod val="10000"/>
                </a:schemeClr>
              </a:solidFill>
            </a:endParaRPr>
          </a:p>
          <a:p>
            <a:r>
              <a:rPr lang="tr-TR" sz="2400" dirty="0">
                <a:solidFill>
                  <a:schemeClr val="bg2">
                    <a:lumMod val="10000"/>
                  </a:schemeClr>
                </a:solidFill>
              </a:rPr>
              <a:t>• Hafıza problemleri</a:t>
            </a:r>
          </a:p>
          <a:p>
            <a:r>
              <a:rPr lang="tr-TR" sz="2400" dirty="0">
                <a:solidFill>
                  <a:schemeClr val="bg2">
                    <a:lumMod val="10000"/>
                  </a:schemeClr>
                </a:solidFill>
              </a:rPr>
              <a:t>• Konsantre olamama</a:t>
            </a:r>
          </a:p>
          <a:p>
            <a:r>
              <a:rPr lang="tr-TR" sz="2400" dirty="0">
                <a:solidFill>
                  <a:schemeClr val="bg2">
                    <a:lumMod val="10000"/>
                  </a:schemeClr>
                </a:solidFill>
              </a:rPr>
              <a:t>• Karar almada zorlanma</a:t>
            </a:r>
          </a:p>
          <a:p>
            <a:r>
              <a:rPr lang="tr-TR" sz="2400" dirty="0">
                <a:solidFill>
                  <a:schemeClr val="bg2">
                    <a:lumMod val="10000"/>
                  </a:schemeClr>
                </a:solidFill>
              </a:rPr>
              <a:t>• Sadece olumsuz hadiselere odaklanma</a:t>
            </a:r>
          </a:p>
          <a:p>
            <a:r>
              <a:rPr lang="tr-TR" sz="2400" dirty="0">
                <a:solidFill>
                  <a:schemeClr val="bg2">
                    <a:lumMod val="10000"/>
                  </a:schemeClr>
                </a:solidFill>
              </a:rPr>
              <a:t>• Endişe hali</a:t>
            </a:r>
          </a:p>
          <a:p>
            <a:endParaRPr lang="tr-TR" sz="2000" dirty="0">
              <a:solidFill>
                <a:schemeClr val="bg1"/>
              </a:solidFill>
            </a:endParaRPr>
          </a:p>
          <a:p>
            <a:endParaRPr lang="tr-TR" sz="2000" dirty="0">
              <a:solidFill>
                <a:schemeClr val="bg1"/>
              </a:solidFill>
            </a:endParaRPr>
          </a:p>
          <a:p>
            <a:endParaRPr lang="tr-TR" sz="1600" dirty="0">
              <a:solidFill>
                <a:schemeClr val="bg1"/>
              </a:solidFill>
            </a:endParaRPr>
          </a:p>
          <a:p>
            <a:endParaRPr lang="tr-TR" sz="2000" dirty="0">
              <a:solidFill>
                <a:schemeClr val="bg1"/>
              </a:solidFill>
            </a:endParaRPr>
          </a:p>
          <a:p>
            <a:endParaRPr lang="tr-TR" sz="2000" dirty="0">
              <a:solidFill>
                <a:schemeClr val="bg1"/>
              </a:solidFill>
            </a:endParaRPr>
          </a:p>
        </p:txBody>
      </p:sp>
    </p:spTree>
    <p:extLst>
      <p:ext uri="{BB962C8B-B14F-4D97-AF65-F5344CB8AC3E}">
        <p14:creationId xmlns:p14="http://schemas.microsoft.com/office/powerpoint/2010/main" val="275668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68236" y="969817"/>
            <a:ext cx="9905998" cy="817418"/>
          </a:xfrm>
        </p:spPr>
        <p:txBody>
          <a:bodyPr>
            <a:normAutofit/>
          </a:bodyPr>
          <a:lstStyle/>
          <a:p>
            <a:r>
              <a:rPr lang="tr-TR" sz="4400" dirty="0">
                <a:solidFill>
                  <a:schemeClr val="bg2">
                    <a:lumMod val="10000"/>
                  </a:schemeClr>
                </a:solidFill>
              </a:rPr>
              <a:t>DUYGUSAL BELİRTİLER</a:t>
            </a:r>
          </a:p>
        </p:txBody>
      </p:sp>
      <p:sp>
        <p:nvSpPr>
          <p:cNvPr id="3" name="İçerik Yer Tutucusu 2"/>
          <p:cNvSpPr>
            <a:spLocks noGrp="1"/>
          </p:cNvSpPr>
          <p:nvPr>
            <p:ph idx="1"/>
          </p:nvPr>
        </p:nvSpPr>
        <p:spPr>
          <a:xfrm>
            <a:off x="827316" y="1580606"/>
            <a:ext cx="11568544" cy="4598126"/>
          </a:xfrm>
        </p:spPr>
        <p:txBody>
          <a:bodyPr numCol="2">
            <a:noAutofit/>
          </a:bodyPr>
          <a:lstStyle/>
          <a:p>
            <a:endParaRPr lang="tr-TR" sz="1800" b="1" dirty="0">
              <a:solidFill>
                <a:schemeClr val="bg1"/>
              </a:solidFill>
              <a:latin typeface="Times New Roman" panose="02020603050405020304" pitchFamily="18" charset="0"/>
              <a:cs typeface="Times New Roman" panose="02020603050405020304" pitchFamily="18" charset="0"/>
            </a:endParaRPr>
          </a:p>
          <a:p>
            <a:r>
              <a:rPr lang="tr-TR" b="1" dirty="0">
                <a:solidFill>
                  <a:schemeClr val="bg2">
                    <a:lumMod val="10000"/>
                  </a:schemeClr>
                </a:solidFill>
                <a:latin typeface="Times New Roman" panose="02020603050405020304" pitchFamily="18" charset="0"/>
                <a:cs typeface="Times New Roman" panose="02020603050405020304" pitchFamily="18" charset="0"/>
              </a:rPr>
              <a:t>ÖFKE</a:t>
            </a:r>
          </a:p>
          <a:p>
            <a:r>
              <a:rPr lang="tr-TR" b="1" dirty="0">
                <a:solidFill>
                  <a:schemeClr val="bg2">
                    <a:lumMod val="10000"/>
                  </a:schemeClr>
                </a:solidFill>
                <a:latin typeface="Times New Roman" panose="02020603050405020304" pitchFamily="18" charset="0"/>
                <a:cs typeface="Times New Roman" panose="02020603050405020304" pitchFamily="18" charset="0"/>
              </a:rPr>
              <a:t> KAYGI</a:t>
            </a:r>
          </a:p>
          <a:p>
            <a:r>
              <a:rPr lang="tr-TR" b="1" dirty="0">
                <a:solidFill>
                  <a:schemeClr val="bg2">
                    <a:lumMod val="10000"/>
                  </a:schemeClr>
                </a:solidFill>
                <a:latin typeface="Times New Roman" panose="02020603050405020304" pitchFamily="18" charset="0"/>
                <a:cs typeface="Times New Roman" panose="02020603050405020304" pitchFamily="18" charset="0"/>
              </a:rPr>
              <a:t> KONSANTRASYON SORUNLARI</a:t>
            </a:r>
          </a:p>
          <a:p>
            <a:r>
              <a:rPr lang="tr-TR" b="1" dirty="0">
                <a:solidFill>
                  <a:schemeClr val="bg2">
                    <a:lumMod val="10000"/>
                  </a:schemeClr>
                </a:solidFill>
                <a:latin typeface="Times New Roman" panose="02020603050405020304" pitchFamily="18" charset="0"/>
                <a:cs typeface="Times New Roman" panose="02020603050405020304" pitchFamily="18" charset="0"/>
              </a:rPr>
              <a:t> DEPRESYON</a:t>
            </a:r>
          </a:p>
          <a:p>
            <a:r>
              <a:rPr lang="tr-TR" b="1" dirty="0">
                <a:solidFill>
                  <a:schemeClr val="bg2">
                    <a:lumMod val="10000"/>
                  </a:schemeClr>
                </a:solidFill>
                <a:latin typeface="Times New Roman" panose="02020603050405020304" pitchFamily="18" charset="0"/>
                <a:cs typeface="Times New Roman" panose="02020603050405020304" pitchFamily="18" charset="0"/>
              </a:rPr>
              <a:t>YORGUNLUK</a:t>
            </a:r>
          </a:p>
          <a:p>
            <a:r>
              <a:rPr lang="tr-TR" b="1" dirty="0">
                <a:solidFill>
                  <a:schemeClr val="bg2">
                    <a:lumMod val="10000"/>
                  </a:schemeClr>
                </a:solidFill>
                <a:latin typeface="Times New Roman" panose="02020603050405020304" pitchFamily="18" charset="0"/>
                <a:cs typeface="Times New Roman" panose="02020603050405020304" pitchFamily="18" charset="0"/>
              </a:rPr>
              <a:t> GÜVENSİZLİK DUYGUSU</a:t>
            </a:r>
          </a:p>
          <a:p>
            <a:r>
              <a:rPr lang="tr-TR" b="1" dirty="0">
                <a:solidFill>
                  <a:schemeClr val="bg2">
                    <a:lumMod val="10000"/>
                  </a:schemeClr>
                </a:solidFill>
                <a:latin typeface="Times New Roman" panose="02020603050405020304" pitchFamily="18" charset="0"/>
                <a:cs typeface="Times New Roman" panose="02020603050405020304" pitchFamily="18" charset="0"/>
              </a:rPr>
              <a:t> UNUTKANLIK</a:t>
            </a:r>
          </a:p>
          <a:p>
            <a:r>
              <a:rPr lang="tr-TR" b="1" dirty="0">
                <a:solidFill>
                  <a:schemeClr val="bg2">
                    <a:lumMod val="10000"/>
                  </a:schemeClr>
                </a:solidFill>
                <a:latin typeface="Times New Roman" panose="02020603050405020304" pitchFamily="18" charset="0"/>
                <a:cs typeface="Times New Roman" panose="02020603050405020304" pitchFamily="18" charset="0"/>
              </a:rPr>
              <a:t> SİNİRLİLİK</a:t>
            </a:r>
          </a:p>
          <a:p>
            <a:endParaRPr lang="tr-TR" b="1" dirty="0">
              <a:solidFill>
                <a:schemeClr val="bg2">
                  <a:lumMod val="10000"/>
                </a:schemeClr>
              </a:solidFill>
              <a:latin typeface="Times New Roman" panose="02020603050405020304" pitchFamily="18" charset="0"/>
              <a:cs typeface="Times New Roman" panose="02020603050405020304" pitchFamily="18" charset="0"/>
            </a:endParaRPr>
          </a:p>
          <a:p>
            <a:endParaRPr lang="tr-TR" b="1" dirty="0">
              <a:solidFill>
                <a:schemeClr val="bg2">
                  <a:lumMod val="10000"/>
                </a:schemeClr>
              </a:solidFill>
              <a:latin typeface="Times New Roman" panose="02020603050405020304" pitchFamily="18" charset="0"/>
              <a:cs typeface="Times New Roman" panose="02020603050405020304" pitchFamily="18" charset="0"/>
            </a:endParaRPr>
          </a:p>
          <a:p>
            <a:endParaRPr lang="tr-TR"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tr-TR" b="1" dirty="0">
              <a:solidFill>
                <a:schemeClr val="bg2">
                  <a:lumMod val="10000"/>
                </a:schemeClr>
              </a:solidFill>
              <a:latin typeface="Times New Roman" panose="02020603050405020304" pitchFamily="18" charset="0"/>
              <a:cs typeface="Times New Roman" panose="02020603050405020304" pitchFamily="18" charset="0"/>
            </a:endParaRPr>
          </a:p>
          <a:p>
            <a:r>
              <a:rPr lang="tr-TR" b="1" dirty="0">
                <a:solidFill>
                  <a:schemeClr val="bg2">
                    <a:lumMod val="10000"/>
                  </a:schemeClr>
                </a:solidFill>
                <a:latin typeface="Times New Roman" panose="02020603050405020304" pitchFamily="18" charset="0"/>
                <a:cs typeface="Times New Roman" panose="02020603050405020304" pitchFamily="18" charset="0"/>
              </a:rPr>
              <a:t>HUZURSUZLUK</a:t>
            </a:r>
          </a:p>
          <a:p>
            <a:r>
              <a:rPr lang="tr-TR" b="1" dirty="0">
                <a:solidFill>
                  <a:schemeClr val="bg2">
                    <a:lumMod val="10000"/>
                  </a:schemeClr>
                </a:solidFill>
                <a:latin typeface="Times New Roman" panose="02020603050405020304" pitchFamily="18" charset="0"/>
                <a:cs typeface="Times New Roman" panose="02020603050405020304" pitchFamily="18" charset="0"/>
              </a:rPr>
              <a:t>ÜZÜNTÜ</a:t>
            </a:r>
          </a:p>
          <a:p>
            <a:r>
              <a:rPr lang="tr-TR" b="1" dirty="0">
                <a:solidFill>
                  <a:schemeClr val="bg2">
                    <a:lumMod val="10000"/>
                  </a:schemeClr>
                </a:solidFill>
                <a:latin typeface="Times New Roman" panose="02020603050405020304" pitchFamily="18" charset="0"/>
                <a:cs typeface="Times New Roman" panose="02020603050405020304" pitchFamily="18" charset="0"/>
              </a:rPr>
              <a:t>HUZURSUZLUK</a:t>
            </a:r>
          </a:p>
          <a:p>
            <a:r>
              <a:rPr lang="tr-TR" b="1" dirty="0">
                <a:solidFill>
                  <a:schemeClr val="bg2">
                    <a:lumMod val="10000"/>
                  </a:schemeClr>
                </a:solidFill>
                <a:latin typeface="Times New Roman" panose="02020603050405020304" pitchFamily="18" charset="0"/>
                <a:cs typeface="Times New Roman" panose="02020603050405020304" pitchFamily="18" charset="0"/>
              </a:rPr>
              <a:t>SIKINTI</a:t>
            </a:r>
          </a:p>
          <a:p>
            <a:r>
              <a:rPr lang="tr-TR" b="1" dirty="0">
                <a:solidFill>
                  <a:schemeClr val="bg2">
                    <a:lumMod val="10000"/>
                  </a:schemeClr>
                </a:solidFill>
                <a:latin typeface="Times New Roman" panose="02020603050405020304" pitchFamily="18" charset="0"/>
                <a:cs typeface="Times New Roman" panose="02020603050405020304" pitchFamily="18" charset="0"/>
              </a:rPr>
              <a:t>GERGİNLİK </a:t>
            </a:r>
          </a:p>
          <a:p>
            <a:r>
              <a:rPr lang="tr-TR" b="1" dirty="0">
                <a:solidFill>
                  <a:schemeClr val="bg2">
                    <a:lumMod val="10000"/>
                  </a:schemeClr>
                </a:solidFill>
                <a:latin typeface="Times New Roman" panose="02020603050405020304" pitchFamily="18" charset="0"/>
                <a:cs typeface="Times New Roman" panose="02020603050405020304" pitchFamily="18" charset="0"/>
              </a:rPr>
              <a:t>KIYMETSİZLİK </a:t>
            </a:r>
          </a:p>
          <a:p>
            <a:r>
              <a:rPr lang="tr-TR" b="1" dirty="0">
                <a:solidFill>
                  <a:schemeClr val="bg2">
                    <a:lumMod val="10000"/>
                  </a:schemeClr>
                </a:solidFill>
                <a:latin typeface="Times New Roman" panose="02020603050405020304" pitchFamily="18" charset="0"/>
                <a:cs typeface="Times New Roman" panose="02020603050405020304" pitchFamily="18" charset="0"/>
              </a:rPr>
              <a:t>SALDIRGANLIK </a:t>
            </a:r>
          </a:p>
          <a:p>
            <a:pPr marL="0" indent="0">
              <a:buNone/>
            </a:pPr>
            <a:endParaRPr lang="tr-TR" sz="2800" dirty="0">
              <a:solidFill>
                <a:schemeClr val="bg2">
                  <a:lumMod val="10000"/>
                </a:schemeClr>
              </a:solidFill>
              <a:latin typeface="AR DELANEY" panose="02000000000000000000" pitchFamily="2" charset="0"/>
            </a:endParaRPr>
          </a:p>
          <a:p>
            <a:endParaRPr lang="tr-TR" sz="1600" dirty="0">
              <a:solidFill>
                <a:schemeClr val="bg1"/>
              </a:solidFill>
            </a:endParaRPr>
          </a:p>
          <a:p>
            <a:endParaRPr lang="tr-TR" sz="1600" dirty="0">
              <a:solidFill>
                <a:schemeClr val="bg1"/>
              </a:solidFill>
            </a:endParaRPr>
          </a:p>
        </p:txBody>
      </p:sp>
    </p:spTree>
    <p:extLst>
      <p:ext uri="{BB962C8B-B14F-4D97-AF65-F5344CB8AC3E}">
        <p14:creationId xmlns:p14="http://schemas.microsoft.com/office/powerpoint/2010/main" val="412904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60218" y="97127"/>
            <a:ext cx="11831782" cy="872692"/>
          </a:xfrm>
        </p:spPr>
        <p:txBody>
          <a:bodyPr>
            <a:normAutofit fontScale="90000"/>
          </a:bodyPr>
          <a:lstStyle/>
          <a:p>
            <a:r>
              <a:rPr lang="tr-TR" sz="4000" b="1" dirty="0">
                <a:solidFill>
                  <a:schemeClr val="bg2">
                    <a:lumMod val="10000"/>
                  </a:schemeClr>
                </a:solidFill>
                <a:latin typeface="Agency FB" panose="020B0503020202020204" pitchFamily="34" charset="0"/>
              </a:rPr>
              <a:t>Stres vücudumuzda bazı fiziksel değişimlere de sebep olmaktadır</a:t>
            </a:r>
            <a:r>
              <a:rPr lang="tr-TR" sz="3600" dirty="0">
                <a:solidFill>
                  <a:schemeClr val="bg2">
                    <a:lumMod val="10000"/>
                  </a:schemeClr>
                </a:solidFill>
                <a:latin typeface="Agency FB" panose="020B0503020202020204" pitchFamily="34" charset="0"/>
              </a:rPr>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994" y="1125613"/>
            <a:ext cx="9423864" cy="4943666"/>
          </a:xfrm>
          <a:prstGeom prst="rect">
            <a:avLst/>
          </a:prstGeom>
        </p:spPr>
      </p:pic>
    </p:spTree>
    <p:extLst>
      <p:ext uri="{BB962C8B-B14F-4D97-AF65-F5344CB8AC3E}">
        <p14:creationId xmlns:p14="http://schemas.microsoft.com/office/powerpoint/2010/main" val="199964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Stresin belirtileri nelerdir ? </a:t>
            </a:r>
          </a:p>
        </p:txBody>
      </p:sp>
      <p:pic>
        <p:nvPicPr>
          <p:cNvPr id="3" name="Resim 2"/>
          <p:cNvPicPr>
            <a:picLocks noChangeAspect="1"/>
          </p:cNvPicPr>
          <p:nvPr/>
        </p:nvPicPr>
        <p:blipFill>
          <a:blip r:embed="rId2"/>
          <a:stretch>
            <a:fillRect/>
          </a:stretch>
        </p:blipFill>
        <p:spPr>
          <a:xfrm>
            <a:off x="2396707" y="1854926"/>
            <a:ext cx="8079703" cy="4095937"/>
          </a:xfrm>
          <a:prstGeom prst="rect">
            <a:avLst/>
          </a:prstGeom>
        </p:spPr>
      </p:pic>
    </p:spTree>
    <p:extLst>
      <p:ext uri="{BB962C8B-B14F-4D97-AF65-F5344CB8AC3E}">
        <p14:creationId xmlns:p14="http://schemas.microsoft.com/office/powerpoint/2010/main" val="50869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2867" y="185160"/>
            <a:ext cx="10995170" cy="6478876"/>
          </a:xfrm>
        </p:spPr>
        <p:txBody>
          <a:bodyPr numCol="2">
            <a:noAutofit/>
          </a:bodyPr>
          <a:lstStyle/>
          <a:p>
            <a:pPr marL="0" indent="0" algn="ctr">
              <a:buNone/>
            </a:pPr>
            <a:r>
              <a:rPr lang="tr-TR" sz="4400" b="1" dirty="0">
                <a:latin typeface="Times New Roman" panose="02020603050405020304" pitchFamily="18" charset="0"/>
                <a:cs typeface="Times New Roman" panose="02020603050405020304" pitchFamily="18" charset="0"/>
              </a:rPr>
              <a:t>Stresin kaynakları: </a:t>
            </a:r>
          </a:p>
          <a:p>
            <a:pPr marL="0" indent="0">
              <a:buNone/>
            </a:pPr>
            <a:endParaRPr lang="tr-TR" sz="4400" b="1" dirty="0">
              <a:solidFill>
                <a:schemeClr val="bg2">
                  <a:lumMod val="10000"/>
                </a:schemeClr>
              </a:solidFill>
              <a:latin typeface="Times New Roman" panose="02020603050405020304" pitchFamily="18" charset="0"/>
              <a:cs typeface="Times New Roman" panose="02020603050405020304" pitchFamily="18" charset="0"/>
            </a:endParaRPr>
          </a:p>
          <a:p>
            <a:r>
              <a:rPr lang="tr-TR" b="1" dirty="0">
                <a:solidFill>
                  <a:schemeClr val="bg2">
                    <a:lumMod val="10000"/>
                  </a:schemeClr>
                </a:solidFill>
              </a:rPr>
              <a:t>Ailenizden birinin hastalanması</a:t>
            </a:r>
          </a:p>
          <a:p>
            <a:r>
              <a:rPr lang="tr-TR" b="1" dirty="0">
                <a:solidFill>
                  <a:schemeClr val="bg2">
                    <a:lumMod val="10000"/>
                  </a:schemeClr>
                </a:solidFill>
              </a:rPr>
              <a:t>Okula başlamak ya da bitirmek</a:t>
            </a:r>
          </a:p>
          <a:p>
            <a:r>
              <a:rPr lang="tr-TR" b="1" dirty="0">
                <a:solidFill>
                  <a:schemeClr val="bg2">
                    <a:lumMod val="10000"/>
                  </a:schemeClr>
                </a:solidFill>
              </a:rPr>
              <a:t>Hayat şartlarında değişiklik</a:t>
            </a:r>
          </a:p>
          <a:p>
            <a:r>
              <a:rPr lang="tr-TR" b="1" dirty="0">
                <a:solidFill>
                  <a:schemeClr val="bg2">
                    <a:lumMod val="10000"/>
                  </a:schemeClr>
                </a:solidFill>
              </a:rPr>
              <a:t>Kişisel alışkanlıkların değişmesi</a:t>
            </a:r>
          </a:p>
          <a:p>
            <a:r>
              <a:rPr lang="tr-TR" b="1" dirty="0">
                <a:solidFill>
                  <a:schemeClr val="bg2">
                    <a:lumMod val="10000"/>
                  </a:schemeClr>
                </a:solidFill>
              </a:rPr>
              <a:t>Okul değişikliği</a:t>
            </a:r>
          </a:p>
          <a:p>
            <a:r>
              <a:rPr lang="tr-TR" b="1" dirty="0">
                <a:solidFill>
                  <a:schemeClr val="bg2">
                    <a:lumMod val="10000"/>
                  </a:schemeClr>
                </a:solidFill>
              </a:rPr>
              <a:t>Sosyal etkinliklerde değişme</a:t>
            </a:r>
          </a:p>
          <a:p>
            <a:r>
              <a:rPr lang="tr-TR" b="1" dirty="0">
                <a:solidFill>
                  <a:schemeClr val="bg2">
                    <a:lumMod val="10000"/>
                  </a:schemeClr>
                </a:solidFill>
              </a:rPr>
              <a:t>Uyku alışkanlığında değişme</a:t>
            </a:r>
          </a:p>
          <a:p>
            <a:r>
              <a:rPr lang="tr-TR" b="1" dirty="0">
                <a:solidFill>
                  <a:schemeClr val="bg2">
                    <a:lumMod val="10000"/>
                  </a:schemeClr>
                </a:solidFill>
              </a:rPr>
              <a:t>Salgın hastalıklar</a:t>
            </a:r>
          </a:p>
          <a:p>
            <a:pPr marL="0" indent="0">
              <a:buNone/>
            </a:pPr>
            <a:endParaRPr lang="tr-TR" b="1" dirty="0">
              <a:solidFill>
                <a:schemeClr val="bg2">
                  <a:lumMod val="10000"/>
                </a:schemeClr>
              </a:solidFill>
            </a:endParaRPr>
          </a:p>
          <a:p>
            <a:pPr marL="0" indent="0">
              <a:buNone/>
            </a:pPr>
            <a:endParaRPr lang="tr-TR" b="1" dirty="0">
              <a:solidFill>
                <a:schemeClr val="bg2">
                  <a:lumMod val="10000"/>
                </a:schemeClr>
              </a:solidFill>
            </a:endParaRPr>
          </a:p>
          <a:p>
            <a:pPr marL="0" indent="0">
              <a:lnSpc>
                <a:spcPct val="200000"/>
              </a:lnSpc>
              <a:buNone/>
            </a:pPr>
            <a:r>
              <a:rPr lang="tr-TR" b="1" dirty="0">
                <a:solidFill>
                  <a:schemeClr val="bg2">
                    <a:lumMod val="10000"/>
                  </a:schemeClr>
                </a:solidFill>
              </a:rPr>
              <a:t> </a:t>
            </a:r>
          </a:p>
          <a:p>
            <a:pPr marL="0" indent="0">
              <a:lnSpc>
                <a:spcPct val="200000"/>
              </a:lnSpc>
              <a:buNone/>
            </a:pPr>
            <a:endParaRPr lang="tr-TR" b="1" dirty="0">
              <a:solidFill>
                <a:schemeClr val="bg2">
                  <a:lumMod val="10000"/>
                </a:schemeClr>
              </a:solidFill>
            </a:endParaRPr>
          </a:p>
          <a:p>
            <a:pPr marL="0" indent="0">
              <a:lnSpc>
                <a:spcPct val="200000"/>
              </a:lnSpc>
              <a:buNone/>
            </a:pPr>
            <a:r>
              <a:rPr lang="tr-TR" b="1" dirty="0">
                <a:solidFill>
                  <a:schemeClr val="bg2">
                    <a:lumMod val="10000"/>
                  </a:schemeClr>
                </a:solidFill>
              </a:rPr>
              <a:t>** Sınavı kazanamayacağım düşüncesi                                           **Kendini birileriyle kıyaslamak  </a:t>
            </a:r>
          </a:p>
          <a:p>
            <a:pPr marL="0" indent="0">
              <a:lnSpc>
                <a:spcPct val="200000"/>
              </a:lnSpc>
              <a:buNone/>
            </a:pPr>
            <a:r>
              <a:rPr lang="tr-TR" b="1" dirty="0">
                <a:solidFill>
                  <a:schemeClr val="bg2">
                    <a:lumMod val="10000"/>
                  </a:schemeClr>
                </a:solidFill>
              </a:rPr>
              <a:t>**Doğal afetler</a:t>
            </a:r>
          </a:p>
          <a:p>
            <a:pPr marL="0" indent="0">
              <a:lnSpc>
                <a:spcPct val="200000"/>
              </a:lnSpc>
              <a:buNone/>
            </a:pPr>
            <a:r>
              <a:rPr lang="tr-TR" b="1" dirty="0">
                <a:solidFill>
                  <a:schemeClr val="bg2">
                    <a:lumMod val="10000"/>
                  </a:schemeClr>
                </a:solidFill>
              </a:rPr>
              <a:t>** Sevilen birinin vefatı</a:t>
            </a:r>
          </a:p>
          <a:p>
            <a:pPr marL="0" indent="0">
              <a:lnSpc>
                <a:spcPct val="200000"/>
              </a:lnSpc>
              <a:buNone/>
            </a:pPr>
            <a:r>
              <a:rPr lang="tr-TR" b="1" dirty="0">
                <a:solidFill>
                  <a:schemeClr val="bg2">
                    <a:lumMod val="10000"/>
                  </a:schemeClr>
                </a:solidFill>
              </a:rPr>
              <a:t>**Arkadaş problemleri</a:t>
            </a:r>
            <a:endParaRPr lang="tr-TR" sz="2000" b="1"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44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335090" y="1377410"/>
            <a:ext cx="5126182" cy="4757046"/>
          </a:xfrm>
        </p:spPr>
        <p:txBody>
          <a:bodyPr>
            <a:normAutofit fontScale="90000"/>
          </a:bodyPr>
          <a:lstStyle/>
          <a:p>
            <a:pPr marL="12700" marR="5080" lvl="0" defTabSz="457200">
              <a:lnSpc>
                <a:spcPct val="100000"/>
              </a:lnSpc>
              <a:spcBef>
                <a:spcPts val="100"/>
              </a:spcBef>
            </a:pPr>
            <a:r>
              <a:rPr lang="tr-TR" sz="2400" b="1" cap="none" spc="-10" dirty="0">
                <a:solidFill>
                  <a:srgbClr val="17375E"/>
                </a:solidFill>
                <a:latin typeface="Carlito"/>
                <a:ea typeface="+mn-ea"/>
                <a:cs typeface="Carlito"/>
              </a:rPr>
              <a:t>NEGATİF</a:t>
            </a:r>
            <a:r>
              <a:rPr lang="tr-TR" sz="2400" b="1" cap="none" spc="-75" dirty="0">
                <a:solidFill>
                  <a:srgbClr val="17375E"/>
                </a:solidFill>
                <a:latin typeface="Carlito"/>
                <a:ea typeface="+mn-ea"/>
                <a:cs typeface="Carlito"/>
              </a:rPr>
              <a:t> </a:t>
            </a:r>
            <a:r>
              <a:rPr lang="tr-TR" sz="2400" b="1" cap="none" spc="-15" dirty="0">
                <a:solidFill>
                  <a:srgbClr val="17375E"/>
                </a:solidFill>
                <a:latin typeface="Carlito"/>
                <a:ea typeface="+mn-ea"/>
                <a:cs typeface="Carlito"/>
              </a:rPr>
              <a:t>STRES:</a:t>
            </a:r>
            <a:br>
              <a:rPr lang="tr-TR" sz="2400" b="1" cap="none" spc="-15" dirty="0">
                <a:solidFill>
                  <a:srgbClr val="17375E"/>
                </a:solidFill>
                <a:latin typeface="Carlito"/>
                <a:ea typeface="+mn-ea"/>
                <a:cs typeface="Carlito"/>
              </a:rPr>
            </a:br>
            <a:br>
              <a:rPr lang="tr-TR" dirty="0">
                <a:solidFill>
                  <a:schemeClr val="bg2">
                    <a:lumMod val="10000"/>
                  </a:schemeClr>
                </a:solidFill>
                <a:latin typeface="Carlito"/>
                <a:cs typeface="Carlito"/>
              </a:rPr>
            </a:br>
            <a:r>
              <a:rPr lang="tr-TR" sz="2700" cap="none" spc="-10" dirty="0">
                <a:solidFill>
                  <a:schemeClr val="bg2">
                    <a:lumMod val="10000"/>
                  </a:schemeClr>
                </a:solidFill>
                <a:latin typeface="Carlito"/>
                <a:ea typeface="+mn-ea"/>
                <a:cs typeface="Carlito"/>
              </a:rPr>
              <a:t>Bireyin kaynaklarını </a:t>
            </a:r>
            <a:r>
              <a:rPr lang="tr-TR" sz="2700" cap="none" spc="-20" dirty="0">
                <a:solidFill>
                  <a:schemeClr val="bg2">
                    <a:lumMod val="10000"/>
                  </a:schemeClr>
                </a:solidFill>
                <a:latin typeface="Carlito"/>
                <a:ea typeface="+mn-ea"/>
                <a:cs typeface="Carlito"/>
              </a:rPr>
              <a:t>ve </a:t>
            </a:r>
            <a:r>
              <a:rPr lang="tr-TR" sz="2700" cap="none" spc="-5" dirty="0">
                <a:solidFill>
                  <a:schemeClr val="bg2">
                    <a:lumMod val="10000"/>
                  </a:schemeClr>
                </a:solidFill>
                <a:latin typeface="Carlito"/>
                <a:ea typeface="+mn-ea"/>
                <a:cs typeface="Carlito"/>
              </a:rPr>
              <a:t>baş</a:t>
            </a:r>
            <a:r>
              <a:rPr lang="tr-TR" sz="2700" cap="none" spc="50" dirty="0">
                <a:solidFill>
                  <a:schemeClr val="bg2">
                    <a:lumMod val="10000"/>
                  </a:schemeClr>
                </a:solidFill>
                <a:latin typeface="Carlito"/>
                <a:ea typeface="+mn-ea"/>
                <a:cs typeface="Carlito"/>
              </a:rPr>
              <a:t> </a:t>
            </a:r>
            <a:r>
              <a:rPr lang="tr-TR" sz="2700" cap="none" spc="-5" dirty="0">
                <a:solidFill>
                  <a:schemeClr val="bg2">
                    <a:lumMod val="10000"/>
                  </a:schemeClr>
                </a:solidFill>
                <a:latin typeface="Carlito"/>
                <a:ea typeface="+mn-ea"/>
                <a:cs typeface="Carlito"/>
              </a:rPr>
              <a:t>etme</a:t>
            </a:r>
            <a:br>
              <a:rPr lang="tr-TR" sz="2700" cap="none" dirty="0">
                <a:solidFill>
                  <a:schemeClr val="bg2">
                    <a:lumMod val="10000"/>
                  </a:schemeClr>
                </a:solidFill>
                <a:latin typeface="Carlito"/>
                <a:ea typeface="+mn-ea"/>
                <a:cs typeface="Carlito"/>
              </a:rPr>
            </a:br>
            <a:r>
              <a:rPr lang="tr-TR" sz="2700" cap="none" spc="-5" dirty="0">
                <a:solidFill>
                  <a:schemeClr val="bg2">
                    <a:lumMod val="10000"/>
                  </a:schemeClr>
                </a:solidFill>
                <a:latin typeface="Carlito"/>
                <a:ea typeface="+mn-ea"/>
                <a:cs typeface="Carlito"/>
              </a:rPr>
              <a:t>yeteneklerini </a:t>
            </a:r>
            <a:r>
              <a:rPr lang="tr-TR" sz="2700" cap="none" spc="-15" dirty="0">
                <a:solidFill>
                  <a:schemeClr val="bg2">
                    <a:lumMod val="10000"/>
                  </a:schemeClr>
                </a:solidFill>
                <a:latin typeface="Carlito"/>
                <a:ea typeface="+mn-ea"/>
                <a:cs typeface="Carlito"/>
              </a:rPr>
              <a:t>tüketen</a:t>
            </a:r>
            <a:r>
              <a:rPr lang="tr-TR" sz="2700" cap="none" spc="-5" dirty="0">
                <a:solidFill>
                  <a:schemeClr val="bg2">
                    <a:lumMod val="10000"/>
                  </a:schemeClr>
                </a:solidFill>
                <a:latin typeface="Carlito"/>
                <a:ea typeface="+mn-ea"/>
                <a:cs typeface="Carlito"/>
              </a:rPr>
              <a:t> duygu..</a:t>
            </a:r>
            <a:br>
              <a:rPr lang="tr-TR" sz="2700" cap="none" spc="-5" dirty="0">
                <a:solidFill>
                  <a:schemeClr val="bg2">
                    <a:lumMod val="10000"/>
                  </a:schemeClr>
                </a:solidFill>
                <a:latin typeface="Carlito"/>
                <a:ea typeface="+mn-ea"/>
                <a:cs typeface="Carlito"/>
              </a:rPr>
            </a:br>
            <a:br>
              <a:rPr lang="tr-TR" sz="2700" cap="none" spc="-5" dirty="0">
                <a:solidFill>
                  <a:schemeClr val="bg2">
                    <a:lumMod val="10000"/>
                  </a:schemeClr>
                </a:solidFill>
                <a:latin typeface="Carlito"/>
                <a:ea typeface="+mn-ea"/>
                <a:cs typeface="Carlito"/>
              </a:rPr>
            </a:br>
            <a:r>
              <a:rPr lang="tr-TR" sz="2700" cap="none" dirty="0">
                <a:solidFill>
                  <a:schemeClr val="bg2">
                    <a:lumMod val="10000"/>
                  </a:schemeClr>
                </a:solidFill>
                <a:latin typeface="Carlito"/>
                <a:ea typeface="+mn-ea"/>
                <a:cs typeface="Carlito"/>
              </a:rPr>
              <a:t>Negatif stres sonucunda insan hayatı</a:t>
            </a:r>
            <a:r>
              <a:rPr lang="tr-TR" sz="2700" cap="none" spc="-5" dirty="0">
                <a:solidFill>
                  <a:schemeClr val="bg2">
                    <a:lumMod val="10000"/>
                  </a:schemeClr>
                </a:solidFill>
                <a:latin typeface="Carlito"/>
                <a:ea typeface="+mn-ea"/>
                <a:cs typeface="Carlito"/>
              </a:rPr>
              <a:t> </a:t>
            </a:r>
            <a:r>
              <a:rPr lang="tr-TR" sz="2700" cap="none" dirty="0">
                <a:solidFill>
                  <a:schemeClr val="bg2">
                    <a:lumMod val="10000"/>
                  </a:schemeClr>
                </a:solidFill>
                <a:latin typeface="Carlito"/>
                <a:ea typeface="+mn-ea"/>
                <a:cs typeface="Carlito"/>
              </a:rPr>
              <a:t>için  </a:t>
            </a:r>
            <a:r>
              <a:rPr lang="tr-TR" sz="2700" cap="none" spc="-5" dirty="0">
                <a:solidFill>
                  <a:schemeClr val="bg2">
                    <a:lumMod val="10000"/>
                  </a:schemeClr>
                </a:solidFill>
                <a:latin typeface="Carlito"/>
                <a:ea typeface="+mn-ea"/>
                <a:cs typeface="Carlito"/>
              </a:rPr>
              <a:t>olumsuz </a:t>
            </a:r>
            <a:r>
              <a:rPr lang="tr-TR" sz="2700" cap="none" dirty="0">
                <a:solidFill>
                  <a:schemeClr val="bg2">
                    <a:lumMod val="10000"/>
                  </a:schemeClr>
                </a:solidFill>
                <a:latin typeface="Carlito"/>
                <a:ea typeface="+mn-ea"/>
                <a:cs typeface="Carlito"/>
              </a:rPr>
              <a:t>durumlar </a:t>
            </a:r>
            <a:r>
              <a:rPr lang="tr-TR" sz="2700" cap="none" spc="-35" dirty="0">
                <a:solidFill>
                  <a:schemeClr val="bg2">
                    <a:lumMod val="10000"/>
                  </a:schemeClr>
                </a:solidFill>
                <a:latin typeface="Carlito"/>
                <a:ea typeface="+mn-ea"/>
                <a:cs typeface="Carlito"/>
              </a:rPr>
              <a:t>oluşur.  </a:t>
            </a:r>
            <a:r>
              <a:rPr lang="tr-TR" sz="2700" cap="none" spc="-10" dirty="0">
                <a:solidFill>
                  <a:schemeClr val="bg2">
                    <a:lumMod val="10000"/>
                  </a:schemeClr>
                </a:solidFill>
                <a:latin typeface="Carlito"/>
                <a:ea typeface="+mn-ea"/>
                <a:cs typeface="Carlito"/>
              </a:rPr>
              <a:t>(Hastalık, performans </a:t>
            </a:r>
            <a:r>
              <a:rPr lang="tr-TR" sz="2700" cap="none" spc="-5" dirty="0">
                <a:solidFill>
                  <a:schemeClr val="bg2">
                    <a:lumMod val="10000"/>
                  </a:schemeClr>
                </a:solidFill>
                <a:latin typeface="Carlito"/>
                <a:ea typeface="+mn-ea"/>
                <a:cs typeface="Carlito"/>
              </a:rPr>
              <a:t>düşüklüğü,  başarısızlık</a:t>
            </a:r>
            <a:r>
              <a:rPr lang="tr-TR" sz="2700" cap="none" spc="25" dirty="0">
                <a:solidFill>
                  <a:schemeClr val="bg2">
                    <a:lumMod val="10000"/>
                  </a:schemeClr>
                </a:solidFill>
                <a:latin typeface="Carlito"/>
                <a:ea typeface="+mn-ea"/>
                <a:cs typeface="Carlito"/>
              </a:rPr>
              <a:t> </a:t>
            </a:r>
            <a:r>
              <a:rPr lang="tr-TR" sz="2700" cap="none" spc="-10" dirty="0">
                <a:solidFill>
                  <a:schemeClr val="bg2">
                    <a:lumMod val="10000"/>
                  </a:schemeClr>
                </a:solidFill>
                <a:latin typeface="Carlito"/>
                <a:ea typeface="+mn-ea"/>
                <a:cs typeface="Carlito"/>
              </a:rPr>
              <a:t>vs.)</a:t>
            </a:r>
            <a:br>
              <a:rPr lang="tr-TR" sz="2000" cap="none" dirty="0">
                <a:solidFill>
                  <a:schemeClr val="bg2">
                    <a:lumMod val="10000"/>
                  </a:schemeClr>
                </a:solidFill>
                <a:latin typeface="Carlito"/>
                <a:ea typeface="+mn-ea"/>
                <a:cs typeface="Carlito"/>
              </a:rPr>
            </a:br>
            <a:br>
              <a:rPr lang="tr-TR" sz="2000" cap="none" spc="-5" dirty="0">
                <a:solidFill>
                  <a:schemeClr val="bg2">
                    <a:lumMod val="10000"/>
                  </a:schemeClr>
                </a:solidFill>
                <a:latin typeface="Carlito"/>
                <a:ea typeface="+mn-ea"/>
                <a:cs typeface="Carlito"/>
              </a:rPr>
            </a:br>
            <a:br>
              <a:rPr lang="tr-TR" sz="2000" cap="none" spc="-5" dirty="0">
                <a:solidFill>
                  <a:schemeClr val="bg2">
                    <a:lumMod val="10000"/>
                  </a:schemeClr>
                </a:solidFill>
                <a:latin typeface="Carlito"/>
                <a:ea typeface="+mn-ea"/>
                <a:cs typeface="Carlito"/>
              </a:rPr>
            </a:br>
            <a:br>
              <a:rPr lang="tr-TR" sz="2000" cap="none" dirty="0">
                <a:solidFill>
                  <a:prstClr val="black"/>
                </a:solidFill>
                <a:latin typeface="Carlito"/>
                <a:ea typeface="+mn-ea"/>
                <a:cs typeface="Carlito"/>
              </a:rPr>
            </a:br>
            <a:endParaRPr lang="tr-TR" dirty="0"/>
          </a:p>
        </p:txBody>
      </p:sp>
      <p:sp>
        <p:nvSpPr>
          <p:cNvPr id="6" name="object 3"/>
          <p:cNvSpPr txBox="1">
            <a:spLocks noGrp="1"/>
          </p:cNvSpPr>
          <p:nvPr>
            <p:ph idx="1"/>
          </p:nvPr>
        </p:nvSpPr>
        <p:spPr>
          <a:xfrm>
            <a:off x="731712" y="1377410"/>
            <a:ext cx="4843751" cy="3611245"/>
          </a:xfrm>
          <a:prstGeom prst="rect">
            <a:avLst/>
          </a:prstGeom>
        </p:spPr>
        <p:txBody>
          <a:bodyPr vert="horz" wrap="square" lIns="0" tIns="12700" rIns="0" bIns="0" rtlCol="0">
            <a:spAutoFit/>
          </a:bodyPr>
          <a:lstStyle/>
          <a:p>
            <a:pPr marL="12700">
              <a:lnSpc>
                <a:spcPct val="100000"/>
              </a:lnSpc>
              <a:spcBef>
                <a:spcPts val="100"/>
              </a:spcBef>
            </a:pPr>
            <a:r>
              <a:rPr lang="tr-TR" sz="2400" b="1" spc="-15" dirty="0">
                <a:solidFill>
                  <a:srgbClr val="17375E"/>
                </a:solidFill>
                <a:latin typeface="Carlito"/>
                <a:cs typeface="Carlito"/>
              </a:rPr>
              <a:t>POZİTİF</a:t>
            </a:r>
            <a:r>
              <a:rPr lang="tr-TR" sz="2400" b="1" spc="-75" dirty="0">
                <a:solidFill>
                  <a:srgbClr val="17375E"/>
                </a:solidFill>
                <a:latin typeface="Carlito"/>
                <a:cs typeface="Carlito"/>
              </a:rPr>
              <a:t> </a:t>
            </a:r>
            <a:r>
              <a:rPr lang="tr-TR" sz="2400" b="1" spc="-15" dirty="0">
                <a:solidFill>
                  <a:srgbClr val="17375E"/>
                </a:solidFill>
                <a:latin typeface="Carlito"/>
                <a:cs typeface="Carlito"/>
              </a:rPr>
              <a:t>STRES:</a:t>
            </a:r>
          </a:p>
          <a:p>
            <a:pPr marL="12700">
              <a:lnSpc>
                <a:spcPct val="100000"/>
              </a:lnSpc>
              <a:spcBef>
                <a:spcPts val="100"/>
              </a:spcBef>
            </a:pPr>
            <a:endParaRPr lang="tr-TR" b="1" spc="-15" dirty="0">
              <a:solidFill>
                <a:schemeClr val="bg2">
                  <a:lumMod val="10000"/>
                </a:schemeClr>
              </a:solidFill>
              <a:latin typeface="Carlito"/>
              <a:cs typeface="Carlito"/>
            </a:endParaRPr>
          </a:p>
          <a:p>
            <a:pPr marL="12700">
              <a:lnSpc>
                <a:spcPct val="100000"/>
              </a:lnSpc>
              <a:spcBef>
                <a:spcPts val="100"/>
              </a:spcBef>
            </a:pPr>
            <a:r>
              <a:rPr lang="tr-TR" dirty="0">
                <a:solidFill>
                  <a:schemeClr val="bg2">
                    <a:lumMod val="10000"/>
                  </a:schemeClr>
                </a:solidFill>
                <a:latin typeface="Carlito"/>
                <a:cs typeface="Carlito"/>
              </a:rPr>
              <a:t>İnsanın </a:t>
            </a:r>
            <a:r>
              <a:rPr lang="tr-TR" spc="-5" dirty="0">
                <a:solidFill>
                  <a:schemeClr val="bg2">
                    <a:lumMod val="10000"/>
                  </a:schemeClr>
                </a:solidFill>
                <a:latin typeface="Carlito"/>
                <a:cs typeface="Carlito"/>
              </a:rPr>
              <a:t>heyecanını </a:t>
            </a:r>
            <a:r>
              <a:rPr lang="tr-TR" spc="-25" dirty="0">
                <a:solidFill>
                  <a:schemeClr val="bg2">
                    <a:lumMod val="10000"/>
                  </a:schemeClr>
                </a:solidFill>
                <a:latin typeface="Carlito"/>
                <a:cs typeface="Carlito"/>
              </a:rPr>
              <a:t>arttırır, </a:t>
            </a:r>
            <a:r>
              <a:rPr lang="tr-TR" spc="-5" dirty="0">
                <a:solidFill>
                  <a:schemeClr val="bg2">
                    <a:lumMod val="10000"/>
                  </a:schemeClr>
                </a:solidFill>
                <a:latin typeface="Carlito"/>
                <a:cs typeface="Carlito"/>
              </a:rPr>
              <a:t>hedefine  kilitlenmesini</a:t>
            </a:r>
            <a:r>
              <a:rPr lang="tr-TR" spc="40" dirty="0">
                <a:solidFill>
                  <a:schemeClr val="bg2">
                    <a:lumMod val="10000"/>
                  </a:schemeClr>
                </a:solidFill>
                <a:latin typeface="Carlito"/>
                <a:cs typeface="Carlito"/>
              </a:rPr>
              <a:t> </a:t>
            </a:r>
            <a:r>
              <a:rPr lang="tr-TR" spc="-5" dirty="0">
                <a:solidFill>
                  <a:schemeClr val="bg2">
                    <a:lumMod val="10000"/>
                  </a:schemeClr>
                </a:solidFill>
                <a:latin typeface="Carlito"/>
                <a:cs typeface="Carlito"/>
              </a:rPr>
              <a:t>sağlar.</a:t>
            </a:r>
          </a:p>
          <a:p>
            <a:pPr marL="12700">
              <a:lnSpc>
                <a:spcPct val="100000"/>
              </a:lnSpc>
              <a:spcBef>
                <a:spcPts val="100"/>
              </a:spcBef>
            </a:pPr>
            <a:endParaRPr lang="tr-TR" spc="-5" dirty="0">
              <a:solidFill>
                <a:schemeClr val="bg2">
                  <a:lumMod val="10000"/>
                </a:schemeClr>
              </a:solidFill>
              <a:latin typeface="Carlito"/>
              <a:cs typeface="Carlito"/>
            </a:endParaRPr>
          </a:p>
          <a:p>
            <a:pPr marL="12700">
              <a:lnSpc>
                <a:spcPct val="100000"/>
              </a:lnSpc>
              <a:spcBef>
                <a:spcPts val="100"/>
              </a:spcBef>
            </a:pPr>
            <a:r>
              <a:rPr lang="tr-TR" spc="-5" dirty="0">
                <a:solidFill>
                  <a:schemeClr val="bg2">
                    <a:lumMod val="10000"/>
                  </a:schemeClr>
                </a:solidFill>
                <a:latin typeface="Carlito"/>
                <a:cs typeface="Carlito"/>
              </a:rPr>
              <a:t>Pozitif stres sonucunda </a:t>
            </a:r>
            <a:r>
              <a:rPr lang="tr-TR" spc="-15" dirty="0">
                <a:solidFill>
                  <a:schemeClr val="bg2">
                    <a:lumMod val="10000"/>
                  </a:schemeClr>
                </a:solidFill>
                <a:latin typeface="Carlito"/>
                <a:cs typeface="Carlito"/>
              </a:rPr>
              <a:t>kazanç </a:t>
            </a:r>
            <a:r>
              <a:rPr lang="tr-TR" spc="-20" dirty="0">
                <a:solidFill>
                  <a:schemeClr val="bg2">
                    <a:lumMod val="10000"/>
                  </a:schemeClr>
                </a:solidFill>
                <a:latin typeface="Carlito"/>
                <a:cs typeface="Carlito"/>
              </a:rPr>
              <a:t>veya  </a:t>
            </a:r>
            <a:r>
              <a:rPr lang="tr-TR" spc="-15" dirty="0">
                <a:solidFill>
                  <a:schemeClr val="bg2">
                    <a:lumMod val="10000"/>
                  </a:schemeClr>
                </a:solidFill>
                <a:latin typeface="Carlito"/>
                <a:cs typeface="Carlito"/>
              </a:rPr>
              <a:t>keyif sağlayan </a:t>
            </a:r>
            <a:r>
              <a:rPr lang="tr-TR" spc="-5" dirty="0">
                <a:solidFill>
                  <a:schemeClr val="bg2">
                    <a:lumMod val="10000"/>
                  </a:schemeClr>
                </a:solidFill>
                <a:latin typeface="Carlito"/>
                <a:cs typeface="Carlito"/>
              </a:rPr>
              <a:t>durumlar </a:t>
            </a:r>
            <a:r>
              <a:rPr lang="tr-TR" spc="-35" dirty="0">
                <a:solidFill>
                  <a:schemeClr val="bg2">
                    <a:lumMod val="10000"/>
                  </a:schemeClr>
                </a:solidFill>
                <a:latin typeface="Carlito"/>
                <a:cs typeface="Carlito"/>
              </a:rPr>
              <a:t>oluşur.  </a:t>
            </a:r>
            <a:r>
              <a:rPr lang="tr-TR" spc="-5" dirty="0">
                <a:solidFill>
                  <a:schemeClr val="bg2">
                    <a:lumMod val="10000"/>
                  </a:schemeClr>
                </a:solidFill>
                <a:latin typeface="Carlito"/>
                <a:cs typeface="Carlito"/>
              </a:rPr>
              <a:t>(Başarı sağlamak, işe </a:t>
            </a:r>
            <a:r>
              <a:rPr lang="tr-TR" dirty="0">
                <a:solidFill>
                  <a:schemeClr val="bg2">
                    <a:lumMod val="10000"/>
                  </a:schemeClr>
                </a:solidFill>
                <a:latin typeface="Carlito"/>
                <a:cs typeface="Carlito"/>
              </a:rPr>
              <a:t>girmek</a:t>
            </a:r>
            <a:r>
              <a:rPr lang="tr-TR" spc="35" dirty="0">
                <a:solidFill>
                  <a:schemeClr val="bg2">
                    <a:lumMod val="10000"/>
                  </a:schemeClr>
                </a:solidFill>
                <a:latin typeface="Carlito"/>
                <a:cs typeface="Carlito"/>
              </a:rPr>
              <a:t> </a:t>
            </a:r>
            <a:r>
              <a:rPr lang="tr-TR" spc="-10" dirty="0">
                <a:solidFill>
                  <a:schemeClr val="bg2">
                    <a:lumMod val="10000"/>
                  </a:schemeClr>
                </a:solidFill>
                <a:latin typeface="Carlito"/>
                <a:cs typeface="Carlito"/>
              </a:rPr>
              <a:t>vs.)</a:t>
            </a:r>
            <a:endParaRPr lang="tr-TR" dirty="0">
              <a:solidFill>
                <a:schemeClr val="bg2">
                  <a:lumMod val="10000"/>
                </a:schemeClr>
              </a:solidFill>
              <a:latin typeface="Carlito"/>
              <a:cs typeface="Carlito"/>
            </a:endParaRPr>
          </a:p>
          <a:p>
            <a:pPr marL="12700">
              <a:lnSpc>
                <a:spcPct val="100000"/>
              </a:lnSpc>
              <a:spcBef>
                <a:spcPts val="100"/>
              </a:spcBef>
            </a:pPr>
            <a:endParaRPr lang="tr-TR" spc="-5" dirty="0">
              <a:solidFill>
                <a:schemeClr val="bg2">
                  <a:lumMod val="10000"/>
                </a:schemeClr>
              </a:solidFill>
              <a:latin typeface="Carlito"/>
              <a:cs typeface="Carlito"/>
            </a:endParaRPr>
          </a:p>
          <a:p>
            <a:pPr marL="12700">
              <a:lnSpc>
                <a:spcPct val="100000"/>
              </a:lnSpc>
              <a:spcBef>
                <a:spcPts val="100"/>
              </a:spcBef>
            </a:pPr>
            <a:endParaRPr lang="tr-TR" dirty="0">
              <a:solidFill>
                <a:schemeClr val="bg2">
                  <a:lumMod val="10000"/>
                </a:schemeClr>
              </a:solidFill>
              <a:latin typeface="Carlito"/>
              <a:cs typeface="Carlito"/>
            </a:endParaRPr>
          </a:p>
          <a:p>
            <a:pPr marL="12700">
              <a:lnSpc>
                <a:spcPct val="100000"/>
              </a:lnSpc>
              <a:spcBef>
                <a:spcPts val="100"/>
              </a:spcBef>
            </a:pPr>
            <a:endParaRPr sz="2400" dirty="0">
              <a:latin typeface="Carlito"/>
              <a:cs typeface="Carlito"/>
            </a:endParaRPr>
          </a:p>
        </p:txBody>
      </p:sp>
      <p:sp>
        <p:nvSpPr>
          <p:cNvPr id="7" name="object 5"/>
          <p:cNvSpPr txBox="1"/>
          <p:nvPr/>
        </p:nvSpPr>
        <p:spPr>
          <a:xfrm>
            <a:off x="452601" y="4828355"/>
            <a:ext cx="3582035" cy="320601"/>
          </a:xfrm>
          <a:prstGeom prst="rect">
            <a:avLst/>
          </a:prstGeom>
        </p:spPr>
        <p:txBody>
          <a:bodyPr vert="horz" wrap="square" lIns="0" tIns="12700" rIns="0" bIns="0" rtlCol="0">
            <a:spAutoFit/>
          </a:bodyPr>
          <a:lstStyle/>
          <a:p>
            <a:pPr marL="12700" marR="5080">
              <a:lnSpc>
                <a:spcPct val="100000"/>
              </a:lnSpc>
              <a:spcBef>
                <a:spcPts val="100"/>
              </a:spcBef>
            </a:pPr>
            <a:endParaRPr sz="2000" dirty="0">
              <a:latin typeface="Carlito"/>
              <a:cs typeface="Carlito"/>
            </a:endParaRPr>
          </a:p>
        </p:txBody>
      </p:sp>
    </p:spTree>
    <p:extLst>
      <p:ext uri="{BB962C8B-B14F-4D97-AF65-F5344CB8AC3E}">
        <p14:creationId xmlns:p14="http://schemas.microsoft.com/office/powerpoint/2010/main" val="402354674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Template>
  <TotalTime>961</TotalTime>
  <Words>569</Words>
  <Application>Microsoft Office PowerPoint</Application>
  <PresentationFormat>Geniş ekran</PresentationFormat>
  <Paragraphs>110</Paragraphs>
  <Slides>25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25</vt:i4>
      </vt:variant>
    </vt:vector>
  </HeadingPairs>
  <TitlesOfParts>
    <vt:vector size="35" baseType="lpstr">
      <vt:lpstr>Agency FB</vt:lpstr>
      <vt:lpstr>AR DARLING</vt:lpstr>
      <vt:lpstr>AR DELANEY</vt:lpstr>
      <vt:lpstr>Arial</vt:lpstr>
      <vt:lpstr>Carlito</vt:lpstr>
      <vt:lpstr>Gill Sans MT</vt:lpstr>
      <vt:lpstr>roboto</vt:lpstr>
      <vt:lpstr>Times New Roman</vt:lpstr>
      <vt:lpstr>Verdana</vt:lpstr>
      <vt:lpstr>Gallery</vt:lpstr>
      <vt:lpstr> STRES  VE STRESLE BAsa çıkma</vt:lpstr>
      <vt:lpstr>  Stres, kişinin üzerinde hissettiği baskı ve gerginlik durumudur.   Vücudumuzun ahenkli çalışmasını bozan her türlü iç ve dış etken stres olarak tanımlanır.     </vt:lpstr>
      <vt:lpstr>PowerPoint Sunusu</vt:lpstr>
      <vt:lpstr>Stresin belirtileri nelerdir ?                                                 </vt:lpstr>
      <vt:lpstr>DUYGUSAL BELİRTİLER</vt:lpstr>
      <vt:lpstr>Stres vücudumuzda bazı fiziksel değişimlere de sebep olmaktadır.</vt:lpstr>
      <vt:lpstr>Stresin belirtileri nelerdir ? </vt:lpstr>
      <vt:lpstr>PowerPoint Sunusu</vt:lpstr>
      <vt:lpstr>NEGATİF STRES:  Bireyin kaynaklarını ve baş etme yeteneklerini tüketen duygu..  Negatif stres sonucunda insan hayatı için  olumsuz durumlar oluşur.  (Hastalık, performans düşüklüğü,  başarısızlık vs.)    </vt:lpstr>
      <vt:lpstr>Stres kavramını çağrıştıran üç şey  1. öfke  2. bunalmak  3. bağırmak</vt:lpstr>
      <vt:lpstr>STRESİ HAYATIMIZDAN NASIL ATABİLİRİZ?</vt:lpstr>
      <vt:lpstr>   Stresin Yönetilmesi      Stresle Başa Çıkma Yolları</vt:lpstr>
      <vt:lpstr>Stresin Yönetilmesi – Stresle Başa Çıkma Yolları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Size ne enerji veriyorsa, o  kaynakları koruyun.     </vt:lpstr>
      <vt:lpstr>Stres’ten kurtulmak istiyorsanız hayatınızda değiştirmeniz gereken şeyleri değiştirmeye bir an önce başlayın.</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STRESLE BASA   ÇIKMA YÖNTEMLERİ</dc:title>
  <dc:creator>ASUS</dc:creator>
  <cp:lastModifiedBy>ahmet çetinbaş</cp:lastModifiedBy>
  <cp:revision>94</cp:revision>
  <dcterms:created xsi:type="dcterms:W3CDTF">2021-10-05T17:04:51Z</dcterms:created>
  <dcterms:modified xsi:type="dcterms:W3CDTF">2022-09-06T10:55:22Z</dcterms:modified>
</cp:coreProperties>
</file>