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2" r:id="rId1"/>
  </p:sldMasterIdLst>
  <p:notesMasterIdLst>
    <p:notesMasterId r:id="rId29"/>
  </p:notes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61"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54"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1C4DA6-3689-4469-A989-AD003406A0DE}" type="datetimeFigureOut">
              <a:rPr lang="tr-TR" smtClean="0"/>
              <a:t>6.09.2022</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3DE8F93-5BAB-4880-92EE-D6418FE1C231}" type="slidenum">
              <a:rPr lang="tr-TR" smtClean="0"/>
              <a:t>‹#›</a:t>
            </a:fld>
            <a:endParaRPr lang="tr-TR"/>
          </a:p>
        </p:txBody>
      </p:sp>
    </p:spTree>
    <p:extLst>
      <p:ext uri="{BB962C8B-B14F-4D97-AF65-F5344CB8AC3E}">
        <p14:creationId xmlns:p14="http://schemas.microsoft.com/office/powerpoint/2010/main" val="510359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33DE8F93-5BAB-4880-92EE-D6418FE1C231}" type="slidenum">
              <a:rPr lang="tr-TR" smtClean="0"/>
              <a:t>14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4AAD347D-5ACD-4C99-B74B-A9C85AD731AF}" type="datetimeFigureOut">
              <a:rPr lang="en-US" smtClean="0"/>
              <a:pPr/>
              <a:t>9/6/2022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D57F1E4F-1CFF-5643-939E-02111984F565}" type="slidenum">
              <a:rPr lang="en-US" smtClean="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04297490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068210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1961460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smtClean="0"/>
              <a:pPr/>
              <a:t>9/6/2022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3993399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9796027F-7875-4030-9381-8BD8C4F21935}" type="datetimeFigureOut">
              <a:rPr lang="en-US" smtClean="0"/>
              <a:pPr/>
              <a:t>9/6/2022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D57F1E4F-1CFF-5643-939E-02111984F565}" type="slidenum">
              <a:rPr lang="en-US" smtClean="0"/>
              <a:pPr/>
              <a:t>‹#›</a:t>
            </a:fld>
            <a:endParaRPr lang="en-US" dirty="0"/>
          </a:p>
        </p:txBody>
      </p:sp>
      <p:sp>
        <p:nvSpPr>
          <p:cNvPr id="7" name="Freeform 6"/>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6318253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smtClean="0"/>
              <a:pPr/>
              <a:t>9/6/2022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325714698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AAD347D-5ACD-4C99-B74B-A9C85AD731AF}" type="datetimeFigureOut">
              <a:rPr lang="en-US" smtClean="0"/>
              <a:pPr/>
              <a:t>9/6/2022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84902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pPr/>
              <a:t>9/6/2022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2011195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pPr/>
              <a:t>9/6/2022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pPr/>
              <a:t>‹#›</a:t>
            </a:fld>
            <a:endParaRPr lang="en-US" dirty="0"/>
          </a:p>
        </p:txBody>
      </p:sp>
    </p:spTree>
    <p:extLst>
      <p:ext uri="{BB962C8B-B14F-4D97-AF65-F5344CB8AC3E}">
        <p14:creationId xmlns:p14="http://schemas.microsoft.com/office/powerpoint/2010/main" val="415713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509A250-FF31-4206-8172-F9D3106AACB1}" type="datetimeFigureOut">
              <a:rPr lang="en-US" smtClean="0"/>
              <a:pPr/>
              <a:t>9/6/2022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02111984F565}" type="slidenum">
              <a:rPr lang="en-US" smtClean="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6636212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8" name="Rectangle 7"/>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509A250-FF31-4206-8172-F9D3106AACB1}" type="datetimeFigureOut">
              <a:rPr lang="en-US" smtClean="0"/>
              <a:pPr/>
              <a:t>9/6/2022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D57F1E4F-1CFF-5643-939E-02111984F565}" type="slidenum">
              <a:rPr lang="en-US" smtClean="0"/>
              <a:pPr/>
              <a:t>‹#›</a:t>
            </a:fld>
            <a:endParaRPr lang="en-US" dirty="0"/>
          </a:p>
        </p:txBody>
      </p:sp>
      <p:sp>
        <p:nvSpPr>
          <p:cNvPr id="9" name="Rectangle 8"/>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27420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60000"/>
            <a:lumOff val="40000"/>
            <a:alpha val="73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4AAD347D-5ACD-4C99-B74B-A9C85AD731AF}" type="datetimeFigureOut">
              <a:rPr lang="en-US" smtClean="0"/>
              <a:pPr/>
              <a:t>9/6/2022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D57F1E4F-1CFF-5643-939E-02111984F565}" type="slidenum">
              <a:rPr lang="en-US" smtClean="0"/>
              <a:pPr/>
              <a:t>‹#›</a:t>
            </a:fld>
            <a:endParaRPr lang="en-US" dirty="0"/>
          </a:p>
        </p:txBody>
      </p:sp>
      <p:sp>
        <p:nvSpPr>
          <p:cNvPr id="9" name="Rectangle 8"/>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61597316"/>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5F09A0-2B42-4BD6-B7BC-7EB73A8B4F77}"/>
              </a:ext>
            </a:extLst>
          </p:cNvPr>
          <p:cNvSpPr>
            <a:spLocks noGrp="1"/>
          </p:cNvSpPr>
          <p:nvPr>
            <p:ph type="ctrTitle"/>
          </p:nvPr>
        </p:nvSpPr>
        <p:spPr>
          <a:xfrm>
            <a:off x="1840483" y="2174032"/>
            <a:ext cx="8361229" cy="2098226"/>
          </a:xfrm>
        </p:spPr>
        <p:txBody>
          <a:bodyPr/>
          <a:lstStyle/>
          <a:p>
            <a:pPr algn="ctr"/>
            <a:r>
              <a:rPr lang="tr-TR" dirty="0"/>
              <a:t>OKUL ÖNCESİ DÖNEMDE SOSYAL UYUM</a:t>
            </a:r>
          </a:p>
        </p:txBody>
      </p:sp>
      <p:sp>
        <p:nvSpPr>
          <p:cNvPr id="3" name="Alt Başlık 2">
            <a:extLst>
              <a:ext uri="{FF2B5EF4-FFF2-40B4-BE49-F238E27FC236}">
                <a16:creationId xmlns:a16="http://schemas.microsoft.com/office/drawing/2014/main" id="{79B0C2C8-7166-4081-B906-CC12E0122431}"/>
              </a:ext>
            </a:extLst>
          </p:cNvPr>
          <p:cNvSpPr>
            <a:spLocks noGrp="1"/>
          </p:cNvSpPr>
          <p:nvPr>
            <p:ph type="subTitle" idx="1"/>
          </p:nvPr>
        </p:nvSpPr>
        <p:spPr>
          <a:xfrm>
            <a:off x="1356049" y="4683968"/>
            <a:ext cx="9144000" cy="993709"/>
          </a:xfrm>
        </p:spPr>
        <p:txBody>
          <a:bodyPr/>
          <a:lstStyle/>
          <a:p>
            <a:pPr algn="ctr"/>
            <a:r>
              <a:rPr lang="tr-TR" dirty="0"/>
              <a:t>SİVAS RAM DOKÜMAN HAZIRLAMA KOMİSYONU</a:t>
            </a:r>
          </a:p>
        </p:txBody>
      </p:sp>
    </p:spTree>
    <p:extLst>
      <p:ext uri="{BB962C8B-B14F-4D97-AF65-F5344CB8AC3E}">
        <p14:creationId xmlns:p14="http://schemas.microsoft.com/office/powerpoint/2010/main" val="3963265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BDAF5A1E-3DF4-40FD-A7B3-C44A920A26ED}"/>
              </a:ext>
            </a:extLst>
          </p:cNvPr>
          <p:cNvSpPr>
            <a:spLocks noGrp="1"/>
          </p:cNvSpPr>
          <p:nvPr>
            <p:ph type="subTitle" idx="1"/>
          </p:nvPr>
        </p:nvSpPr>
        <p:spPr>
          <a:xfrm>
            <a:off x="1612713" y="2175172"/>
            <a:ext cx="9144000" cy="1655762"/>
          </a:xfrm>
        </p:spPr>
        <p:txBody>
          <a:bodyPr>
            <a:normAutofit lnSpcReduction="10000"/>
          </a:bodyPr>
          <a:lstStyle/>
          <a:p>
            <a:r>
              <a:rPr lang="tr-TR" dirty="0"/>
              <a:t>Çocuklarla birlikte vakit geçirmeye önem verilmesi, doğru yaptığı eylemlerin onaylanarak desteklenmesi, doğru bulunmayanların ise uygun bir dille uyarılarak düzeltilmesi sosyal gelişim açısından oldukça önemlidir. </a:t>
            </a:r>
          </a:p>
        </p:txBody>
      </p:sp>
    </p:spTree>
    <p:extLst>
      <p:ext uri="{BB962C8B-B14F-4D97-AF65-F5344CB8AC3E}">
        <p14:creationId xmlns:p14="http://schemas.microsoft.com/office/powerpoint/2010/main" val="1612089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56856E3B-D693-44CC-993A-418B7A096B7D}"/>
              </a:ext>
            </a:extLst>
          </p:cNvPr>
          <p:cNvSpPr>
            <a:spLocks noGrp="1"/>
          </p:cNvSpPr>
          <p:nvPr>
            <p:ph type="subTitle" idx="1"/>
          </p:nvPr>
        </p:nvSpPr>
        <p:spPr>
          <a:xfrm>
            <a:off x="1524000" y="2277091"/>
            <a:ext cx="9144000" cy="1655762"/>
          </a:xfrm>
        </p:spPr>
        <p:txBody>
          <a:bodyPr/>
          <a:lstStyle/>
          <a:p>
            <a:r>
              <a:rPr lang="tr-TR" dirty="0"/>
              <a:t>Akran etkileşimi bireyde daha bebeklik döneminde bile gözlemlenebilir olmasına rağmen çocuğun yaşamına etki edecek bir faktör olarak ancak okul öncesi dönemde gündeme gelmektedir.</a:t>
            </a:r>
          </a:p>
        </p:txBody>
      </p:sp>
    </p:spTree>
    <p:extLst>
      <p:ext uri="{BB962C8B-B14F-4D97-AF65-F5344CB8AC3E}">
        <p14:creationId xmlns:p14="http://schemas.microsoft.com/office/powerpoint/2010/main" val="2575668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D281D397-2B94-4B05-9CEE-21BB89AABE96}"/>
              </a:ext>
            </a:extLst>
          </p:cNvPr>
          <p:cNvSpPr>
            <a:spLocks noGrp="1"/>
          </p:cNvSpPr>
          <p:nvPr>
            <p:ph type="subTitle" idx="1"/>
          </p:nvPr>
        </p:nvSpPr>
        <p:spPr>
          <a:xfrm>
            <a:off x="1524000" y="2361067"/>
            <a:ext cx="9144000" cy="1655762"/>
          </a:xfrm>
        </p:spPr>
        <p:txBody>
          <a:bodyPr/>
          <a:lstStyle/>
          <a:p>
            <a:r>
              <a:rPr lang="tr-TR" dirty="0"/>
              <a:t>Dört yaşından itibaren yaşıtlar; çocuğun anne-baba, kardeşler ve yakın çevreden beklediği ilgi, onay ve kabulü yönlendirdiği bir alan olarak çocuğun hayatında önemli bir rol oynamaktadır</a:t>
            </a:r>
          </a:p>
        </p:txBody>
      </p:sp>
    </p:spTree>
    <p:extLst>
      <p:ext uri="{BB962C8B-B14F-4D97-AF65-F5344CB8AC3E}">
        <p14:creationId xmlns:p14="http://schemas.microsoft.com/office/powerpoint/2010/main" val="1125264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889FB87C-204F-4D71-B1E3-D6CB94AE7E32}"/>
              </a:ext>
            </a:extLst>
          </p:cNvPr>
          <p:cNvSpPr>
            <a:spLocks noGrp="1"/>
          </p:cNvSpPr>
          <p:nvPr>
            <p:ph type="subTitle" idx="1"/>
          </p:nvPr>
        </p:nvSpPr>
        <p:spPr>
          <a:xfrm>
            <a:off x="1524000" y="2377184"/>
            <a:ext cx="9144000" cy="1655762"/>
          </a:xfrm>
        </p:spPr>
        <p:txBody>
          <a:bodyPr/>
          <a:lstStyle/>
          <a:p>
            <a:r>
              <a:rPr lang="tr-TR" dirty="0"/>
              <a:t>Dört yaş ile çocuğun daha karmaşık oyunlar kurgulayabildiği, tek başına kalmaktan daha çok grup içinde faaliyetler yapabilen, farklı uygulamaları öğrenebilen bir birey halini alması beklenir.</a:t>
            </a:r>
          </a:p>
        </p:txBody>
      </p:sp>
    </p:spTree>
    <p:extLst>
      <p:ext uri="{BB962C8B-B14F-4D97-AF65-F5344CB8AC3E}">
        <p14:creationId xmlns:p14="http://schemas.microsoft.com/office/powerpoint/2010/main" val="4282873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84D9F4A2-9770-424B-ADD5-62915DAE41EC}"/>
              </a:ext>
            </a:extLst>
          </p:cNvPr>
          <p:cNvSpPr>
            <a:spLocks noGrp="1"/>
          </p:cNvSpPr>
          <p:nvPr>
            <p:ph type="subTitle" idx="1"/>
          </p:nvPr>
        </p:nvSpPr>
        <p:spPr>
          <a:xfrm>
            <a:off x="1635967" y="2510356"/>
            <a:ext cx="9144000" cy="1655762"/>
          </a:xfrm>
        </p:spPr>
        <p:txBody>
          <a:bodyPr/>
          <a:lstStyle/>
          <a:p>
            <a:r>
              <a:rPr lang="tr-TR" b="0" i="0" dirty="0">
                <a:solidFill>
                  <a:srgbClr val="333333"/>
                </a:solidFill>
                <a:effectLst/>
              </a:rPr>
              <a:t>Sosyal becerileri küçük yaşta kazanma ya da kazanamama durumu kişinin sosyal uyum problemlerinin ya da sosyalleşememesinin belirtileri olabilmektedir .</a:t>
            </a:r>
            <a:endParaRPr lang="tr-TR" dirty="0"/>
          </a:p>
        </p:txBody>
      </p:sp>
    </p:spTree>
    <p:extLst>
      <p:ext uri="{BB962C8B-B14F-4D97-AF65-F5344CB8AC3E}">
        <p14:creationId xmlns:p14="http://schemas.microsoft.com/office/powerpoint/2010/main" val="24945436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76A33ADB-197A-4295-8D0E-F95B4A84B5EB}"/>
              </a:ext>
            </a:extLst>
          </p:cNvPr>
          <p:cNvSpPr>
            <a:spLocks noGrp="1"/>
          </p:cNvSpPr>
          <p:nvPr>
            <p:ph type="subTitle" idx="1"/>
          </p:nvPr>
        </p:nvSpPr>
        <p:spPr>
          <a:xfrm>
            <a:off x="1524000" y="2239769"/>
            <a:ext cx="9144000" cy="1655762"/>
          </a:xfrm>
        </p:spPr>
        <p:txBody>
          <a:bodyPr/>
          <a:lstStyle/>
          <a:p>
            <a:r>
              <a:rPr lang="tr-TR" b="0" i="0" dirty="0">
                <a:solidFill>
                  <a:srgbClr val="333333"/>
                </a:solidFill>
                <a:effectLst/>
              </a:rPr>
              <a:t>Bireyin yaşamakta olduğu topluma uyum sağlamak için davranışlarından değişiklik yapmasını içeren sosyal uyum, hayatta başarılı olmak için önemli bir beceridir.</a:t>
            </a:r>
            <a:endParaRPr lang="tr-TR" dirty="0"/>
          </a:p>
        </p:txBody>
      </p:sp>
    </p:spTree>
    <p:extLst>
      <p:ext uri="{BB962C8B-B14F-4D97-AF65-F5344CB8AC3E}">
        <p14:creationId xmlns:p14="http://schemas.microsoft.com/office/powerpoint/2010/main" val="3710671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5BBE2EFF-AD8B-4CAB-8E5A-614526E9AE51}"/>
              </a:ext>
            </a:extLst>
          </p:cNvPr>
          <p:cNvSpPr>
            <a:spLocks noGrp="1"/>
          </p:cNvSpPr>
          <p:nvPr>
            <p:ph type="subTitle" idx="1"/>
          </p:nvPr>
        </p:nvSpPr>
        <p:spPr>
          <a:xfrm>
            <a:off x="1402702" y="1344029"/>
            <a:ext cx="9144000" cy="5103423"/>
          </a:xfrm>
        </p:spPr>
        <p:txBody>
          <a:bodyPr/>
          <a:lstStyle/>
          <a:p>
            <a:r>
              <a:rPr lang="tr-TR" b="0" i="0" dirty="0">
                <a:solidFill>
                  <a:srgbClr val="333333"/>
                </a:solidFill>
                <a:effectLst/>
              </a:rPr>
              <a:t> Çalışmalar çocuğun sosyal uyum ve becerilerinin gelişimini etkileyen bazı faktörler olduğunu göstermektedir.</a:t>
            </a:r>
          </a:p>
          <a:p>
            <a:pPr algn="l"/>
            <a:r>
              <a:rPr lang="tr-TR" b="0" i="0" dirty="0">
                <a:solidFill>
                  <a:srgbClr val="333333"/>
                </a:solidFill>
                <a:effectLst/>
              </a:rPr>
              <a:t> Bunlar; </a:t>
            </a:r>
          </a:p>
          <a:p>
            <a:pPr marL="342900" indent="-342900" algn="l">
              <a:buFont typeface="Wingdings" panose="05000000000000000000" pitchFamily="2" charset="2"/>
              <a:buChar char="q"/>
            </a:pPr>
            <a:r>
              <a:rPr lang="tr-TR" b="0" i="0" dirty="0">
                <a:solidFill>
                  <a:srgbClr val="333333"/>
                </a:solidFill>
                <a:effectLst/>
              </a:rPr>
              <a:t>Çocuğun özellikleri, anne-baba-çocuk etkileşimi,</a:t>
            </a:r>
          </a:p>
          <a:p>
            <a:pPr marL="342900" indent="-342900" algn="l">
              <a:buFont typeface="Wingdings" panose="05000000000000000000" pitchFamily="2" charset="2"/>
              <a:buChar char="q"/>
            </a:pPr>
            <a:r>
              <a:rPr lang="tr-TR" b="0" i="0" dirty="0">
                <a:solidFill>
                  <a:srgbClr val="333333"/>
                </a:solidFill>
                <a:effectLst/>
              </a:rPr>
              <a:t>Kardeş ilişkileri, </a:t>
            </a:r>
          </a:p>
          <a:p>
            <a:pPr marL="342900" indent="-342900" algn="l">
              <a:buFont typeface="Wingdings" panose="05000000000000000000" pitchFamily="2" charset="2"/>
              <a:buChar char="q"/>
            </a:pPr>
            <a:r>
              <a:rPr lang="tr-TR" b="0" i="0" dirty="0">
                <a:solidFill>
                  <a:srgbClr val="333333"/>
                </a:solidFill>
                <a:effectLst/>
              </a:rPr>
              <a:t>Akran ilişkileri,</a:t>
            </a:r>
          </a:p>
          <a:p>
            <a:pPr marL="342900" indent="-342900" algn="l">
              <a:buFont typeface="Wingdings" panose="05000000000000000000" pitchFamily="2" charset="2"/>
              <a:buChar char="q"/>
            </a:pPr>
            <a:r>
              <a:rPr lang="tr-TR" b="0" i="0" dirty="0">
                <a:solidFill>
                  <a:srgbClr val="333333"/>
                </a:solidFill>
                <a:effectLst/>
              </a:rPr>
              <a:t>Çocuğun içinde bulunduğu </a:t>
            </a:r>
            <a:r>
              <a:rPr lang="tr-TR" b="0" i="0" dirty="0" err="1">
                <a:solidFill>
                  <a:srgbClr val="333333"/>
                </a:solidFill>
                <a:effectLst/>
              </a:rPr>
              <a:t>sosyo</a:t>
            </a:r>
            <a:r>
              <a:rPr lang="tr-TR" b="0" i="0" dirty="0">
                <a:solidFill>
                  <a:srgbClr val="333333"/>
                </a:solidFill>
                <a:effectLst/>
              </a:rPr>
              <a:t>-ekonomik düzey, </a:t>
            </a:r>
          </a:p>
          <a:p>
            <a:pPr marL="342900" indent="-342900" algn="l">
              <a:buFont typeface="Wingdings" panose="05000000000000000000" pitchFamily="2" charset="2"/>
              <a:buChar char="q"/>
            </a:pPr>
            <a:r>
              <a:rPr lang="tr-TR" b="0" i="0" dirty="0">
                <a:solidFill>
                  <a:srgbClr val="333333"/>
                </a:solidFill>
                <a:effectLst/>
              </a:rPr>
              <a:t>Okul ilişkileri </a:t>
            </a:r>
          </a:p>
          <a:p>
            <a:pPr marL="342900" indent="-342900" algn="l">
              <a:buFont typeface="Wingdings" panose="05000000000000000000" pitchFamily="2" charset="2"/>
              <a:buChar char="q"/>
            </a:pPr>
            <a:r>
              <a:rPr lang="tr-TR" b="0" i="0" dirty="0">
                <a:solidFill>
                  <a:srgbClr val="333333"/>
                </a:solidFill>
                <a:effectLst/>
              </a:rPr>
              <a:t>Kitle iletişim araçlarıdır</a:t>
            </a:r>
            <a:endParaRPr lang="tr-TR" dirty="0"/>
          </a:p>
        </p:txBody>
      </p:sp>
    </p:spTree>
    <p:extLst>
      <p:ext uri="{BB962C8B-B14F-4D97-AF65-F5344CB8AC3E}">
        <p14:creationId xmlns:p14="http://schemas.microsoft.com/office/powerpoint/2010/main" val="2374101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8A55FB-1801-4655-BA12-CB58FE6B3C1D}"/>
              </a:ext>
            </a:extLst>
          </p:cNvPr>
          <p:cNvSpPr>
            <a:spLocks noGrp="1"/>
          </p:cNvSpPr>
          <p:nvPr>
            <p:ph type="ctrTitle"/>
          </p:nvPr>
        </p:nvSpPr>
        <p:spPr>
          <a:xfrm>
            <a:off x="1524000" y="1122363"/>
            <a:ext cx="9144000" cy="1331588"/>
          </a:xfrm>
        </p:spPr>
        <p:txBody>
          <a:bodyPr>
            <a:normAutofit fontScale="90000"/>
          </a:bodyPr>
          <a:lstStyle/>
          <a:p>
            <a:br>
              <a:rPr lang="tr-TR" sz="3600" b="0" i="0" dirty="0">
                <a:solidFill>
                  <a:srgbClr val="333333"/>
                </a:solidFill>
                <a:effectLst/>
                <a:latin typeface="+mn-lt"/>
              </a:rPr>
            </a:br>
            <a:br>
              <a:rPr lang="tr-TR" sz="3600" b="0" i="0" dirty="0">
                <a:solidFill>
                  <a:srgbClr val="333333"/>
                </a:solidFill>
                <a:effectLst/>
                <a:latin typeface="+mn-lt"/>
              </a:rPr>
            </a:br>
            <a:br>
              <a:rPr lang="tr-TR" sz="3600" b="0" i="0" dirty="0">
                <a:solidFill>
                  <a:srgbClr val="333333"/>
                </a:solidFill>
                <a:effectLst/>
                <a:latin typeface="+mn-lt"/>
              </a:rPr>
            </a:br>
            <a:br>
              <a:rPr lang="tr-TR" sz="3600" b="0" i="0" dirty="0">
                <a:solidFill>
                  <a:srgbClr val="333333"/>
                </a:solidFill>
                <a:effectLst/>
                <a:latin typeface="+mn-lt"/>
              </a:rPr>
            </a:br>
            <a:r>
              <a:rPr lang="tr-TR" sz="3600" b="0" i="0" dirty="0">
                <a:solidFill>
                  <a:srgbClr val="333333"/>
                </a:solidFill>
                <a:effectLst/>
                <a:latin typeface="+mn-lt"/>
              </a:rPr>
              <a:t>Çocuğun Özellikleri</a:t>
            </a:r>
            <a:br>
              <a:rPr lang="tr-TR" sz="3600" b="0" i="0" dirty="0">
                <a:solidFill>
                  <a:srgbClr val="333333"/>
                </a:solidFill>
                <a:effectLst/>
                <a:latin typeface="+mn-lt"/>
              </a:rPr>
            </a:br>
            <a:endParaRPr lang="tr-TR" sz="3600" dirty="0">
              <a:latin typeface="+mn-lt"/>
            </a:endParaRPr>
          </a:p>
        </p:txBody>
      </p:sp>
      <p:sp>
        <p:nvSpPr>
          <p:cNvPr id="3" name="Alt Başlık 2">
            <a:extLst>
              <a:ext uri="{FF2B5EF4-FFF2-40B4-BE49-F238E27FC236}">
                <a16:creationId xmlns:a16="http://schemas.microsoft.com/office/drawing/2014/main" id="{E00FC0E5-B1B3-4A1E-9229-74C26F75C048}"/>
              </a:ext>
            </a:extLst>
          </p:cNvPr>
          <p:cNvSpPr>
            <a:spLocks noGrp="1"/>
          </p:cNvSpPr>
          <p:nvPr>
            <p:ph type="subTitle" idx="1"/>
          </p:nvPr>
        </p:nvSpPr>
        <p:spPr>
          <a:xfrm>
            <a:off x="1524000" y="2645117"/>
            <a:ext cx="9144000" cy="2387600"/>
          </a:xfrm>
        </p:spPr>
        <p:txBody>
          <a:bodyPr/>
          <a:lstStyle/>
          <a:p>
            <a:pPr marL="342900" indent="-342900" algn="l">
              <a:buFont typeface="Wingdings" panose="05000000000000000000" pitchFamily="2" charset="2"/>
              <a:buChar char="§"/>
            </a:pPr>
            <a:r>
              <a:rPr lang="tr-TR" dirty="0">
                <a:solidFill>
                  <a:srgbClr val="333333"/>
                </a:solidFill>
                <a:effectLst/>
              </a:rPr>
              <a:t>Bedensel Farklılıklar</a:t>
            </a:r>
          </a:p>
          <a:p>
            <a:pPr marL="342900" indent="-342900" algn="l">
              <a:buFont typeface="Wingdings" panose="05000000000000000000" pitchFamily="2" charset="2"/>
              <a:buChar char="§"/>
            </a:pPr>
            <a:r>
              <a:rPr lang="tr-TR" dirty="0">
                <a:solidFill>
                  <a:srgbClr val="333333"/>
                </a:solidFill>
                <a:effectLst/>
              </a:rPr>
              <a:t>Hastalıklar</a:t>
            </a:r>
          </a:p>
          <a:p>
            <a:pPr marL="342900" indent="-342900" algn="l">
              <a:buFont typeface="Wingdings" panose="05000000000000000000" pitchFamily="2" charset="2"/>
              <a:buChar char="§"/>
            </a:pPr>
            <a:r>
              <a:rPr lang="tr-TR" dirty="0">
                <a:solidFill>
                  <a:srgbClr val="333333"/>
                </a:solidFill>
                <a:effectLst/>
              </a:rPr>
              <a:t>İç Salgı Bezlerindeki Düzensizlikler</a:t>
            </a:r>
          </a:p>
          <a:p>
            <a:pPr marL="342900" indent="-342900" algn="l">
              <a:buFont typeface="Wingdings" panose="05000000000000000000" pitchFamily="2" charset="2"/>
              <a:buChar char="§"/>
            </a:pPr>
            <a:r>
              <a:rPr lang="tr-TR" dirty="0">
                <a:solidFill>
                  <a:srgbClr val="333333"/>
                </a:solidFill>
                <a:effectLst/>
              </a:rPr>
              <a:t>Kazalar ve Travmalar</a:t>
            </a:r>
          </a:p>
          <a:p>
            <a:pPr marL="342900" indent="-342900" algn="l">
              <a:buFont typeface="Wingdings" panose="05000000000000000000" pitchFamily="2" charset="2"/>
              <a:buChar char="§"/>
            </a:pPr>
            <a:r>
              <a:rPr lang="tr-TR" dirty="0">
                <a:solidFill>
                  <a:srgbClr val="333333"/>
                </a:solidFill>
                <a:effectLst/>
              </a:rPr>
              <a:t>Kalıtımsal etkenler</a:t>
            </a:r>
            <a:endParaRPr lang="tr-TR" dirty="0"/>
          </a:p>
        </p:txBody>
      </p:sp>
    </p:spTree>
    <p:extLst>
      <p:ext uri="{BB962C8B-B14F-4D97-AF65-F5344CB8AC3E}">
        <p14:creationId xmlns:p14="http://schemas.microsoft.com/office/powerpoint/2010/main" val="2335644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7D880D4-6827-462F-97DF-3D1D3DFE145E}"/>
              </a:ext>
            </a:extLst>
          </p:cNvPr>
          <p:cNvSpPr>
            <a:spLocks noGrp="1"/>
          </p:cNvSpPr>
          <p:nvPr>
            <p:ph type="ctrTitle"/>
          </p:nvPr>
        </p:nvSpPr>
        <p:spPr>
          <a:xfrm>
            <a:off x="1524000" y="1306285"/>
            <a:ext cx="9144000" cy="1282441"/>
          </a:xfrm>
        </p:spPr>
        <p:txBody>
          <a:bodyPr>
            <a:normAutofit/>
          </a:bodyPr>
          <a:lstStyle/>
          <a:p>
            <a:r>
              <a:rPr lang="tr-TR" sz="3600" b="0" i="0" dirty="0">
                <a:solidFill>
                  <a:srgbClr val="333333"/>
                </a:solidFill>
                <a:effectLst/>
                <a:latin typeface="+mn-lt"/>
              </a:rPr>
              <a:t>anne-baba-çocuk etkileşimi</a:t>
            </a:r>
            <a:br>
              <a:rPr lang="tr-TR" sz="3600" b="0" i="0" dirty="0">
                <a:solidFill>
                  <a:srgbClr val="333333"/>
                </a:solidFill>
                <a:effectLst/>
                <a:latin typeface="+mn-lt"/>
              </a:rPr>
            </a:br>
            <a:endParaRPr lang="tr-TR" sz="3600" dirty="0">
              <a:latin typeface="+mn-lt"/>
            </a:endParaRPr>
          </a:p>
        </p:txBody>
      </p:sp>
      <p:sp>
        <p:nvSpPr>
          <p:cNvPr id="3" name="Alt Başlık 2">
            <a:extLst>
              <a:ext uri="{FF2B5EF4-FFF2-40B4-BE49-F238E27FC236}">
                <a16:creationId xmlns:a16="http://schemas.microsoft.com/office/drawing/2014/main" id="{C6DDC3F2-ABDA-489B-AADB-58EC697B912B}"/>
              </a:ext>
            </a:extLst>
          </p:cNvPr>
          <p:cNvSpPr>
            <a:spLocks noGrp="1"/>
          </p:cNvSpPr>
          <p:nvPr>
            <p:ph type="subTitle" idx="1"/>
          </p:nvPr>
        </p:nvSpPr>
        <p:spPr>
          <a:xfrm>
            <a:off x="1380931" y="2794000"/>
            <a:ext cx="9650963" cy="1655762"/>
          </a:xfrm>
        </p:spPr>
        <p:txBody>
          <a:bodyPr>
            <a:normAutofit/>
          </a:bodyPr>
          <a:lstStyle/>
          <a:p>
            <a:r>
              <a:rPr lang="tr-TR" b="0" i="0" dirty="0">
                <a:solidFill>
                  <a:srgbClr val="333333"/>
                </a:solidFill>
                <a:effectLst/>
              </a:rPr>
              <a:t> Yapılan birçok çalışmada anne-babanın sahip olduğu kişilik özelliklerinin ve aile içi ilişkilerin çocuklar üzerinde etkisi incelenmiş ve anne-baba davranışlarının ve tutumlarının çocukların tüm gelişim alanlarında önemli bir etkisi olduğunu göstermiştir </a:t>
            </a:r>
            <a:endParaRPr lang="tr-TR" dirty="0"/>
          </a:p>
        </p:txBody>
      </p:sp>
    </p:spTree>
    <p:extLst>
      <p:ext uri="{BB962C8B-B14F-4D97-AF65-F5344CB8AC3E}">
        <p14:creationId xmlns:p14="http://schemas.microsoft.com/office/powerpoint/2010/main" val="1309714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D376BD-08D1-48FB-91C2-B7643C3CFC86}"/>
              </a:ext>
            </a:extLst>
          </p:cNvPr>
          <p:cNvSpPr>
            <a:spLocks noGrp="1"/>
          </p:cNvSpPr>
          <p:nvPr>
            <p:ph type="ctrTitle"/>
          </p:nvPr>
        </p:nvSpPr>
        <p:spPr>
          <a:xfrm>
            <a:off x="1524000" y="1122363"/>
            <a:ext cx="9144000" cy="977025"/>
          </a:xfrm>
        </p:spPr>
        <p:txBody>
          <a:bodyPr/>
          <a:lstStyle/>
          <a:p>
            <a:r>
              <a:rPr lang="tr-TR" sz="3600" b="0" i="0" dirty="0">
                <a:solidFill>
                  <a:srgbClr val="333333"/>
                </a:solidFill>
                <a:effectLst/>
                <a:latin typeface="+mn-lt"/>
              </a:rPr>
              <a:t>Anne-Baba-Çocuk Etkileşimi</a:t>
            </a:r>
            <a:endParaRPr lang="tr-TR" sz="3600" dirty="0"/>
          </a:p>
        </p:txBody>
      </p:sp>
      <p:sp>
        <p:nvSpPr>
          <p:cNvPr id="3" name="Alt Başlık 2">
            <a:extLst>
              <a:ext uri="{FF2B5EF4-FFF2-40B4-BE49-F238E27FC236}">
                <a16:creationId xmlns:a16="http://schemas.microsoft.com/office/drawing/2014/main" id="{7EB7551E-9003-4B0C-9E6E-6E0C27FFC58C}"/>
              </a:ext>
            </a:extLst>
          </p:cNvPr>
          <p:cNvSpPr>
            <a:spLocks noGrp="1"/>
          </p:cNvSpPr>
          <p:nvPr>
            <p:ph type="subTitle" idx="1"/>
          </p:nvPr>
        </p:nvSpPr>
        <p:spPr>
          <a:xfrm>
            <a:off x="1524000" y="2780944"/>
            <a:ext cx="9144000" cy="1655762"/>
          </a:xfrm>
        </p:spPr>
        <p:txBody>
          <a:bodyPr>
            <a:normAutofit lnSpcReduction="10000"/>
          </a:bodyPr>
          <a:lstStyle/>
          <a:p>
            <a:r>
              <a:rPr lang="tr-TR" b="0" i="0" dirty="0">
                <a:solidFill>
                  <a:srgbClr val="333333"/>
                </a:solidFill>
                <a:effectLst/>
              </a:rPr>
              <a:t>Çocuğunu bir birey olarak gören, onun haklarına saygılı olan, anne-baba arasında ilişkide denge olan ailelerde çocuk kendi değerinin farkında olur ve yakın çevresinden başlayarak girdiği tüm sosyal çevrelerde daha uyumlu davranışlar gösterir.</a:t>
            </a:r>
            <a:endParaRPr lang="tr-TR" dirty="0"/>
          </a:p>
        </p:txBody>
      </p:sp>
    </p:spTree>
    <p:extLst>
      <p:ext uri="{BB962C8B-B14F-4D97-AF65-F5344CB8AC3E}">
        <p14:creationId xmlns:p14="http://schemas.microsoft.com/office/powerpoint/2010/main" val="518294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1724DE6E-773F-4F43-A3A4-75959893C4F2}"/>
              </a:ext>
            </a:extLst>
          </p:cNvPr>
          <p:cNvSpPr>
            <a:spLocks noGrp="1"/>
          </p:cNvSpPr>
          <p:nvPr>
            <p:ph type="subTitle" idx="1"/>
          </p:nvPr>
        </p:nvSpPr>
        <p:spPr>
          <a:xfrm>
            <a:off x="1691951" y="2314413"/>
            <a:ext cx="9144000" cy="1655762"/>
          </a:xfrm>
        </p:spPr>
        <p:txBody>
          <a:bodyPr/>
          <a:lstStyle/>
          <a:p>
            <a:r>
              <a:rPr lang="tr-TR" dirty="0"/>
              <a:t>Sosyal bir varlık olarak insan; sosyal ilişkiler oluşturma ve yaşamının her aşamasında diğer insanlarla sosyal ilişkilere dahil olma eğilimi taşımaktadır.</a:t>
            </a:r>
          </a:p>
        </p:txBody>
      </p:sp>
    </p:spTree>
    <p:extLst>
      <p:ext uri="{BB962C8B-B14F-4D97-AF65-F5344CB8AC3E}">
        <p14:creationId xmlns:p14="http://schemas.microsoft.com/office/powerpoint/2010/main" val="4049134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7D103D-0501-4955-8AAA-A3C4CAA11A54}"/>
              </a:ext>
            </a:extLst>
          </p:cNvPr>
          <p:cNvSpPr>
            <a:spLocks noGrp="1"/>
          </p:cNvSpPr>
          <p:nvPr>
            <p:ph type="ctrTitle"/>
          </p:nvPr>
        </p:nvSpPr>
        <p:spPr>
          <a:xfrm>
            <a:off x="1449355" y="852924"/>
            <a:ext cx="9144000" cy="1494551"/>
          </a:xfrm>
        </p:spPr>
        <p:txBody>
          <a:bodyPr/>
          <a:lstStyle/>
          <a:p>
            <a:r>
              <a:rPr lang="tr-TR" sz="3600" b="0" i="0" dirty="0">
                <a:solidFill>
                  <a:srgbClr val="333333"/>
                </a:solidFill>
                <a:effectLst/>
                <a:latin typeface="+mn-lt"/>
              </a:rPr>
              <a:t>Kardeş ilişkileri</a:t>
            </a:r>
            <a:br>
              <a:rPr lang="tr-TR" sz="3600" b="0" i="0" dirty="0">
                <a:solidFill>
                  <a:srgbClr val="333333"/>
                </a:solidFill>
                <a:effectLst/>
                <a:latin typeface="+mn-lt"/>
              </a:rPr>
            </a:br>
            <a:endParaRPr lang="tr-TR" sz="3600" dirty="0">
              <a:latin typeface="+mn-lt"/>
            </a:endParaRPr>
          </a:p>
        </p:txBody>
      </p:sp>
      <p:sp>
        <p:nvSpPr>
          <p:cNvPr id="3" name="Alt Başlık 2">
            <a:extLst>
              <a:ext uri="{FF2B5EF4-FFF2-40B4-BE49-F238E27FC236}">
                <a16:creationId xmlns:a16="http://schemas.microsoft.com/office/drawing/2014/main" id="{7567E129-49C6-4916-9538-74A9EC10D1CF}"/>
              </a:ext>
            </a:extLst>
          </p:cNvPr>
          <p:cNvSpPr>
            <a:spLocks noGrp="1"/>
          </p:cNvSpPr>
          <p:nvPr>
            <p:ph type="subTitle" idx="1"/>
          </p:nvPr>
        </p:nvSpPr>
        <p:spPr>
          <a:xfrm>
            <a:off x="1538068" y="2086328"/>
            <a:ext cx="9144000" cy="3707264"/>
          </a:xfrm>
        </p:spPr>
        <p:txBody>
          <a:bodyPr>
            <a:normAutofit/>
          </a:bodyPr>
          <a:lstStyle/>
          <a:p>
            <a:pPr marL="342900" indent="-342900" algn="l">
              <a:buFont typeface="Wingdings" panose="05000000000000000000" pitchFamily="2" charset="2"/>
              <a:buChar char="§"/>
            </a:pPr>
            <a:r>
              <a:rPr lang="tr-TR" b="0" i="0" dirty="0">
                <a:solidFill>
                  <a:srgbClr val="333333"/>
                </a:solidFill>
                <a:effectLst/>
              </a:rPr>
              <a:t>Kardeşler arası ilişkiler çocukların sosyal ve duygusal gelişimlerine önemli bir katkı sağlar. </a:t>
            </a:r>
          </a:p>
          <a:p>
            <a:pPr marL="342900" indent="-342900" algn="l">
              <a:buFont typeface="Wingdings" panose="05000000000000000000" pitchFamily="2" charset="2"/>
              <a:buChar char="§"/>
            </a:pPr>
            <a:r>
              <a:rPr lang="tr-TR" b="0" i="0" dirty="0">
                <a:solidFill>
                  <a:srgbClr val="333333"/>
                </a:solidFill>
                <a:effectLst/>
              </a:rPr>
              <a:t>Ev içerisinde zamanlarının önemli bir bölümünü birlikte geçirmeleri, ilişki içinde yaşanan duygusal bağ hayatları boyunca kuracakları sosyal ilişkileri de etkiler. </a:t>
            </a:r>
          </a:p>
          <a:p>
            <a:pPr marL="342900" indent="-342900" algn="l">
              <a:buFont typeface="Wingdings" panose="05000000000000000000" pitchFamily="2" charset="2"/>
              <a:buChar char="§"/>
            </a:pPr>
            <a:r>
              <a:rPr lang="tr-TR" b="0" i="0" dirty="0">
                <a:solidFill>
                  <a:srgbClr val="333333"/>
                </a:solidFill>
                <a:effectLst/>
              </a:rPr>
              <a:t>Kardeşler arasında ilişki birçok duygunun karmaşık halde yaşanmasını sağlar.</a:t>
            </a:r>
          </a:p>
          <a:p>
            <a:pPr marL="342900" indent="-342900" algn="l">
              <a:buFont typeface="Wingdings" panose="05000000000000000000" pitchFamily="2" charset="2"/>
              <a:buChar char="§"/>
            </a:pPr>
            <a:r>
              <a:rPr lang="tr-TR" b="0" i="0" dirty="0">
                <a:solidFill>
                  <a:srgbClr val="333333"/>
                </a:solidFill>
                <a:effectLst/>
              </a:rPr>
              <a:t>Kardeşler arasındaki ilişki ve etkileşim çok yönlü olup ilerideki toplumsal ilişkiler için bir basamak teşkil etmektedir. </a:t>
            </a:r>
            <a:endParaRPr lang="tr-TR" dirty="0"/>
          </a:p>
        </p:txBody>
      </p:sp>
    </p:spTree>
    <p:extLst>
      <p:ext uri="{BB962C8B-B14F-4D97-AF65-F5344CB8AC3E}">
        <p14:creationId xmlns:p14="http://schemas.microsoft.com/office/powerpoint/2010/main" val="31872974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B4530B-EF20-4F8F-98A6-351955666545}"/>
              </a:ext>
            </a:extLst>
          </p:cNvPr>
          <p:cNvSpPr>
            <a:spLocks noGrp="1"/>
          </p:cNvSpPr>
          <p:nvPr>
            <p:ph type="ctrTitle"/>
          </p:nvPr>
        </p:nvSpPr>
        <p:spPr>
          <a:xfrm>
            <a:off x="1524000" y="1122363"/>
            <a:ext cx="9144000" cy="1191629"/>
          </a:xfrm>
        </p:spPr>
        <p:txBody>
          <a:bodyPr>
            <a:normAutofit/>
          </a:bodyPr>
          <a:lstStyle/>
          <a:p>
            <a:r>
              <a:rPr lang="tr-TR" sz="3600" b="0" i="0" dirty="0">
                <a:solidFill>
                  <a:srgbClr val="333333"/>
                </a:solidFill>
                <a:effectLst/>
                <a:latin typeface="+mn-lt"/>
              </a:rPr>
              <a:t>Akran İlişkileri</a:t>
            </a:r>
            <a:br>
              <a:rPr lang="tr-TR" sz="3600" b="0" i="0" dirty="0">
                <a:solidFill>
                  <a:srgbClr val="333333"/>
                </a:solidFill>
                <a:effectLst/>
                <a:latin typeface="+mn-lt"/>
              </a:rPr>
            </a:br>
            <a:endParaRPr lang="tr-TR" sz="3600" dirty="0">
              <a:latin typeface="+mn-lt"/>
            </a:endParaRPr>
          </a:p>
        </p:txBody>
      </p:sp>
      <p:sp>
        <p:nvSpPr>
          <p:cNvPr id="3" name="Alt Başlık 2">
            <a:extLst>
              <a:ext uri="{FF2B5EF4-FFF2-40B4-BE49-F238E27FC236}">
                <a16:creationId xmlns:a16="http://schemas.microsoft.com/office/drawing/2014/main" id="{1A0DB8E9-F991-4528-8095-AF9715BB3CBE}"/>
              </a:ext>
            </a:extLst>
          </p:cNvPr>
          <p:cNvSpPr>
            <a:spLocks noGrp="1"/>
          </p:cNvSpPr>
          <p:nvPr>
            <p:ph type="subTitle" idx="1"/>
          </p:nvPr>
        </p:nvSpPr>
        <p:spPr>
          <a:xfrm>
            <a:off x="1524000" y="2594332"/>
            <a:ext cx="9144000" cy="2696125"/>
          </a:xfrm>
        </p:spPr>
        <p:txBody>
          <a:bodyPr>
            <a:normAutofit lnSpcReduction="10000"/>
          </a:bodyPr>
          <a:lstStyle/>
          <a:p>
            <a:pPr marL="342900" indent="-342900" algn="l">
              <a:buFont typeface="Wingdings" panose="05000000000000000000" pitchFamily="2" charset="2"/>
              <a:buChar char="§"/>
            </a:pPr>
            <a:r>
              <a:rPr lang="tr-TR" b="0" i="0" dirty="0">
                <a:solidFill>
                  <a:srgbClr val="333333"/>
                </a:solidFill>
                <a:effectLst/>
                <a:ea typeface="Source Sans Pro" panose="020B0503030403020204" pitchFamily="34" charset="0"/>
              </a:rPr>
              <a:t>Çocuk, etkileşimde bulunduğu ilk sosyal grubu olan ailesinden sonra zamanla akranları ile kısa veya uzun süreli birlikteliklerde bulunarak sosyal çevresini genişletir.</a:t>
            </a:r>
          </a:p>
          <a:p>
            <a:pPr marL="342900" indent="-342900" algn="l">
              <a:buFont typeface="Wingdings" panose="05000000000000000000" pitchFamily="2" charset="2"/>
              <a:buChar char="§"/>
            </a:pPr>
            <a:r>
              <a:rPr lang="tr-TR" b="0" i="0" dirty="0">
                <a:solidFill>
                  <a:srgbClr val="333333"/>
                </a:solidFill>
                <a:effectLst/>
                <a:ea typeface="Source Sans Pro" panose="020B0503030403020204" pitchFamily="34" charset="0"/>
              </a:rPr>
              <a:t>Okul dönemi itibariyle akran grupları, çocukların düşünce ve kararlarında aileden dahi önemli bir konuma geçer.</a:t>
            </a:r>
          </a:p>
          <a:p>
            <a:pPr marL="342900" indent="-342900" algn="l">
              <a:buFont typeface="Wingdings" panose="05000000000000000000" pitchFamily="2" charset="2"/>
              <a:buChar char="§"/>
            </a:pPr>
            <a:r>
              <a:rPr lang="tr-TR" b="0" i="0" dirty="0">
                <a:solidFill>
                  <a:srgbClr val="333333"/>
                </a:solidFill>
                <a:effectLst/>
                <a:ea typeface="Source Sans Pro" panose="020B0503030403020204" pitchFamily="34" charset="0"/>
              </a:rPr>
              <a:t>Çocuğun akranları tarafından sevilip sevilmemesi ise onun uyumlu davranışlar göstermesine bağlıdır</a:t>
            </a:r>
          </a:p>
          <a:p>
            <a:pPr algn="l"/>
            <a:endParaRPr lang="tr-TR" dirty="0">
              <a:ea typeface="Source Sans Pro" panose="020B0503030403020204" pitchFamily="34" charset="0"/>
            </a:endParaRPr>
          </a:p>
        </p:txBody>
      </p:sp>
    </p:spTree>
    <p:extLst>
      <p:ext uri="{BB962C8B-B14F-4D97-AF65-F5344CB8AC3E}">
        <p14:creationId xmlns:p14="http://schemas.microsoft.com/office/powerpoint/2010/main" val="35894056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C126BBE2-52EA-4082-B6AC-654AF4340B52}"/>
              </a:ext>
            </a:extLst>
          </p:cNvPr>
          <p:cNvSpPr>
            <a:spLocks noGrp="1"/>
          </p:cNvSpPr>
          <p:nvPr>
            <p:ph type="subTitle" idx="1"/>
          </p:nvPr>
        </p:nvSpPr>
        <p:spPr>
          <a:xfrm>
            <a:off x="1524000" y="2607906"/>
            <a:ext cx="9144000" cy="1642188"/>
          </a:xfrm>
        </p:spPr>
        <p:txBody>
          <a:bodyPr/>
          <a:lstStyle/>
          <a:p>
            <a:r>
              <a:rPr lang="tr-TR" b="0" i="0" dirty="0">
                <a:solidFill>
                  <a:srgbClr val="333333"/>
                </a:solidFill>
                <a:effectLst/>
              </a:rPr>
              <a:t>Erken çocukluk döneminde aile çocuğun en önemli sosyal çevresi iken yaş ilerledikçe arkadaş grupları daha etkin rol oynar. Arkadaşların söyledikleri ve yaptıkları çocuklar için daha değerli hale gelir.</a:t>
            </a:r>
            <a:endParaRPr lang="tr-TR" dirty="0"/>
          </a:p>
        </p:txBody>
      </p:sp>
    </p:spTree>
    <p:extLst>
      <p:ext uri="{BB962C8B-B14F-4D97-AF65-F5344CB8AC3E}">
        <p14:creationId xmlns:p14="http://schemas.microsoft.com/office/powerpoint/2010/main" val="5992725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29A2EC-0105-4019-A4AE-841A60C3406A}"/>
              </a:ext>
            </a:extLst>
          </p:cNvPr>
          <p:cNvSpPr>
            <a:spLocks noGrp="1"/>
          </p:cNvSpPr>
          <p:nvPr>
            <p:ph type="ctrTitle"/>
          </p:nvPr>
        </p:nvSpPr>
        <p:spPr>
          <a:xfrm>
            <a:off x="1449356" y="1238704"/>
            <a:ext cx="9144000" cy="1655762"/>
          </a:xfrm>
        </p:spPr>
        <p:txBody>
          <a:bodyPr>
            <a:normAutofit/>
          </a:bodyPr>
          <a:lstStyle/>
          <a:p>
            <a:r>
              <a:rPr lang="tr-TR" sz="3600" b="0" i="0" dirty="0">
                <a:solidFill>
                  <a:srgbClr val="333333"/>
                </a:solidFill>
                <a:effectLst/>
                <a:latin typeface="+mn-lt"/>
              </a:rPr>
              <a:t> Çocuğun içinde Bulunduğu</a:t>
            </a:r>
            <a:br>
              <a:rPr lang="tr-TR" sz="3600" b="0" i="0" dirty="0">
                <a:solidFill>
                  <a:srgbClr val="333333"/>
                </a:solidFill>
                <a:effectLst/>
                <a:latin typeface="+mn-lt"/>
              </a:rPr>
            </a:br>
            <a:r>
              <a:rPr lang="tr-TR" sz="3600" b="0" i="0" dirty="0">
                <a:solidFill>
                  <a:srgbClr val="333333"/>
                </a:solidFill>
                <a:effectLst/>
                <a:latin typeface="+mn-lt"/>
              </a:rPr>
              <a:t> Sosyo-Ekonomik Düzey</a:t>
            </a:r>
            <a:br>
              <a:rPr lang="tr-TR" sz="3600" b="0" i="0" dirty="0">
                <a:solidFill>
                  <a:srgbClr val="333333"/>
                </a:solidFill>
                <a:effectLst/>
                <a:latin typeface="+mn-lt"/>
              </a:rPr>
            </a:br>
            <a:endParaRPr lang="tr-TR" sz="3600" dirty="0">
              <a:latin typeface="+mn-lt"/>
            </a:endParaRPr>
          </a:p>
        </p:txBody>
      </p:sp>
      <p:sp>
        <p:nvSpPr>
          <p:cNvPr id="3" name="Alt Başlık 2">
            <a:extLst>
              <a:ext uri="{FF2B5EF4-FFF2-40B4-BE49-F238E27FC236}">
                <a16:creationId xmlns:a16="http://schemas.microsoft.com/office/drawing/2014/main" id="{689CA17E-6566-4E82-92C9-BAB8FDA63318}"/>
              </a:ext>
            </a:extLst>
          </p:cNvPr>
          <p:cNvSpPr>
            <a:spLocks noGrp="1"/>
          </p:cNvSpPr>
          <p:nvPr>
            <p:ph type="subTitle" idx="1"/>
          </p:nvPr>
        </p:nvSpPr>
        <p:spPr>
          <a:xfrm>
            <a:off x="1449356" y="2628835"/>
            <a:ext cx="9144000" cy="2990461"/>
          </a:xfrm>
        </p:spPr>
        <p:txBody>
          <a:bodyPr/>
          <a:lstStyle/>
          <a:p>
            <a:r>
              <a:rPr lang="tr-TR" b="0" i="0" dirty="0">
                <a:solidFill>
                  <a:srgbClr val="333333"/>
                </a:solidFill>
                <a:effectLst/>
              </a:rPr>
              <a:t>Sosyoekonomik düzeyin üç niteliksel göstergesi vardır.</a:t>
            </a:r>
          </a:p>
          <a:p>
            <a:r>
              <a:rPr lang="tr-TR" b="0" i="0" dirty="0">
                <a:solidFill>
                  <a:srgbClr val="333333"/>
                </a:solidFill>
                <a:effectLst/>
              </a:rPr>
              <a:t> Bu göstergeler gelir, eğitim ve meslektir.</a:t>
            </a:r>
          </a:p>
          <a:p>
            <a:r>
              <a:rPr lang="tr-TR" b="0" i="0" dirty="0">
                <a:solidFill>
                  <a:srgbClr val="333333"/>
                </a:solidFill>
                <a:effectLst/>
              </a:rPr>
              <a:t>Bu noktadan hareketle düşük sosyoekonomik düzeye sahip ailede yaşayan çocuğun sosyal duygusal gelişiminin ve kişiliğinin negatif olarak etkilenebileceği ileri sürülmektedir. </a:t>
            </a:r>
            <a:endParaRPr lang="tr-TR" dirty="0"/>
          </a:p>
        </p:txBody>
      </p:sp>
    </p:spTree>
    <p:extLst>
      <p:ext uri="{BB962C8B-B14F-4D97-AF65-F5344CB8AC3E}">
        <p14:creationId xmlns:p14="http://schemas.microsoft.com/office/powerpoint/2010/main" val="3357796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E011E3-1BBE-49D5-884A-3EF533279758}"/>
              </a:ext>
            </a:extLst>
          </p:cNvPr>
          <p:cNvSpPr>
            <a:spLocks noGrp="1"/>
          </p:cNvSpPr>
          <p:nvPr>
            <p:ph type="ctrTitle"/>
          </p:nvPr>
        </p:nvSpPr>
        <p:spPr>
          <a:xfrm>
            <a:off x="1524000" y="885777"/>
            <a:ext cx="9144000" cy="1387572"/>
          </a:xfrm>
        </p:spPr>
        <p:txBody>
          <a:bodyPr/>
          <a:lstStyle/>
          <a:p>
            <a:r>
              <a:rPr lang="tr-TR" sz="3600" b="0" i="0" dirty="0">
                <a:solidFill>
                  <a:srgbClr val="333333"/>
                </a:solidFill>
                <a:effectLst/>
                <a:latin typeface="+mn-lt"/>
              </a:rPr>
              <a:t> Okul İlişkileri</a:t>
            </a:r>
            <a:br>
              <a:rPr lang="tr-TR" sz="3600" b="0" i="0" dirty="0">
                <a:solidFill>
                  <a:srgbClr val="333333"/>
                </a:solidFill>
                <a:effectLst/>
                <a:latin typeface="+mn-lt"/>
              </a:rPr>
            </a:br>
            <a:endParaRPr lang="tr-TR" sz="3600" dirty="0">
              <a:latin typeface="+mn-lt"/>
            </a:endParaRPr>
          </a:p>
        </p:txBody>
      </p:sp>
      <p:sp>
        <p:nvSpPr>
          <p:cNvPr id="3" name="Alt Başlık 2">
            <a:extLst>
              <a:ext uri="{FF2B5EF4-FFF2-40B4-BE49-F238E27FC236}">
                <a16:creationId xmlns:a16="http://schemas.microsoft.com/office/drawing/2014/main" id="{219915D7-C043-45A6-B764-E3760755F8E3}"/>
              </a:ext>
            </a:extLst>
          </p:cNvPr>
          <p:cNvSpPr>
            <a:spLocks noGrp="1"/>
          </p:cNvSpPr>
          <p:nvPr>
            <p:ph type="subTitle" idx="1"/>
          </p:nvPr>
        </p:nvSpPr>
        <p:spPr>
          <a:xfrm>
            <a:off x="1524000" y="2043405"/>
            <a:ext cx="9144000" cy="3312367"/>
          </a:xfrm>
        </p:spPr>
        <p:txBody>
          <a:bodyPr>
            <a:normAutofit lnSpcReduction="10000"/>
          </a:bodyPr>
          <a:lstStyle/>
          <a:p>
            <a:pPr marL="342900" indent="-342900" algn="l">
              <a:buFont typeface="Wingdings" panose="05000000000000000000" pitchFamily="2" charset="2"/>
              <a:buChar char="§"/>
            </a:pPr>
            <a:r>
              <a:rPr lang="tr-TR" b="0" i="0" dirty="0">
                <a:solidFill>
                  <a:srgbClr val="333333"/>
                </a:solidFill>
                <a:effectLst/>
              </a:rPr>
              <a:t>Okul, çocuğun sosyal hayatında ilk temel toplumsal kurum olarak, belirli öğrenme kalıplarının gerçekleştirilmesi görevini üstlenir. </a:t>
            </a:r>
          </a:p>
          <a:p>
            <a:pPr marL="342900" indent="-342900" algn="l">
              <a:buFont typeface="Wingdings" panose="05000000000000000000" pitchFamily="2" charset="2"/>
              <a:buChar char="§"/>
            </a:pPr>
            <a:r>
              <a:rPr lang="tr-TR" b="0" i="0" dirty="0">
                <a:solidFill>
                  <a:srgbClr val="333333"/>
                </a:solidFill>
                <a:effectLst/>
              </a:rPr>
              <a:t>Okulun sosyalleşme sürecinde iki işlevi vardır. Bunlardan birincisi bireyin kendi başına bazı öğrenmeleri gerçekleştirmesi, ikincisi diğer sosyal kurumların boşluklarını tamamlamasıdır.</a:t>
            </a:r>
          </a:p>
          <a:p>
            <a:pPr marL="342900" indent="-342900" algn="l">
              <a:buFont typeface="Wingdings" panose="05000000000000000000" pitchFamily="2" charset="2"/>
              <a:buChar char="§"/>
            </a:pPr>
            <a:r>
              <a:rPr lang="tr-TR" b="0" i="0" dirty="0">
                <a:solidFill>
                  <a:srgbClr val="333333"/>
                </a:solidFill>
                <a:effectLst/>
              </a:rPr>
              <a:t>Okul, çocuğun aileden sonraki içinde bulunduğu ilk sosyal çevresi olarak kabul edilmektedir.</a:t>
            </a:r>
          </a:p>
          <a:p>
            <a:pPr marL="342900" indent="-342900" algn="l">
              <a:buFont typeface="Wingdings" panose="05000000000000000000" pitchFamily="2" charset="2"/>
              <a:buChar char="§"/>
            </a:pPr>
            <a:r>
              <a:rPr lang="tr-TR" b="0" i="0" dirty="0">
                <a:solidFill>
                  <a:srgbClr val="333333"/>
                </a:solidFill>
                <a:effectLst/>
              </a:rPr>
              <a:t> Okul sosyal ilişkileri kurmada, sosyal gelişimi desteklemede, aile dışında kendini var edebilmesinde önemli fırsatlar oluşturur.</a:t>
            </a:r>
            <a:endParaRPr lang="tr-TR" dirty="0"/>
          </a:p>
        </p:txBody>
      </p:sp>
      <p:pic>
        <p:nvPicPr>
          <p:cNvPr id="5" name="Grafik 4" descr="Zil">
            <a:extLst>
              <a:ext uri="{FF2B5EF4-FFF2-40B4-BE49-F238E27FC236}">
                <a16:creationId xmlns:a16="http://schemas.microsoft.com/office/drawing/2014/main" id="{F2B48036-3601-4E97-9632-90541F17CE7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7436" y="885777"/>
            <a:ext cx="914400" cy="914400"/>
          </a:xfrm>
          <a:prstGeom prst="rect">
            <a:avLst/>
          </a:prstGeom>
        </p:spPr>
      </p:pic>
    </p:spTree>
    <p:extLst>
      <p:ext uri="{BB962C8B-B14F-4D97-AF65-F5344CB8AC3E}">
        <p14:creationId xmlns:p14="http://schemas.microsoft.com/office/powerpoint/2010/main" val="39911285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594F92-1BEA-43BB-AC63-A7DCAB846778}"/>
              </a:ext>
            </a:extLst>
          </p:cNvPr>
          <p:cNvSpPr>
            <a:spLocks noGrp="1"/>
          </p:cNvSpPr>
          <p:nvPr>
            <p:ph type="ctrTitle"/>
          </p:nvPr>
        </p:nvSpPr>
        <p:spPr>
          <a:xfrm>
            <a:off x="1524000" y="1243661"/>
            <a:ext cx="9144000" cy="1238282"/>
          </a:xfrm>
        </p:spPr>
        <p:txBody>
          <a:bodyPr>
            <a:normAutofit/>
          </a:bodyPr>
          <a:lstStyle/>
          <a:p>
            <a:r>
              <a:rPr lang="tr-TR" sz="3600" b="0" i="0" dirty="0">
                <a:solidFill>
                  <a:srgbClr val="333333"/>
                </a:solidFill>
                <a:effectLst/>
                <a:latin typeface="+mn-lt"/>
              </a:rPr>
              <a:t>Kitle İletişim Araçları</a:t>
            </a:r>
            <a:br>
              <a:rPr lang="tr-TR" sz="3600" b="0" i="0" dirty="0">
                <a:solidFill>
                  <a:srgbClr val="333333"/>
                </a:solidFill>
                <a:effectLst/>
                <a:latin typeface="+mn-lt"/>
              </a:rPr>
            </a:br>
            <a:endParaRPr lang="tr-TR" sz="3600" dirty="0">
              <a:latin typeface="+mn-lt"/>
            </a:endParaRPr>
          </a:p>
        </p:txBody>
      </p:sp>
      <p:sp>
        <p:nvSpPr>
          <p:cNvPr id="3" name="Alt Başlık 2">
            <a:extLst>
              <a:ext uri="{FF2B5EF4-FFF2-40B4-BE49-F238E27FC236}">
                <a16:creationId xmlns:a16="http://schemas.microsoft.com/office/drawing/2014/main" id="{7D6FF852-B7D8-4300-B7DA-059921667350}"/>
              </a:ext>
            </a:extLst>
          </p:cNvPr>
          <p:cNvSpPr>
            <a:spLocks noGrp="1"/>
          </p:cNvSpPr>
          <p:nvPr>
            <p:ph type="subTitle" idx="1"/>
          </p:nvPr>
        </p:nvSpPr>
        <p:spPr>
          <a:xfrm>
            <a:off x="1524000" y="2481943"/>
            <a:ext cx="9144000" cy="2897155"/>
          </a:xfrm>
        </p:spPr>
        <p:txBody>
          <a:bodyPr/>
          <a:lstStyle/>
          <a:p>
            <a:r>
              <a:rPr lang="tr-TR" b="0" i="0" dirty="0">
                <a:solidFill>
                  <a:srgbClr val="333333"/>
                </a:solidFill>
                <a:effectLst/>
              </a:rPr>
              <a:t>Günümüzde sanal çocuk bakıcısı rolünü almış durumda olan kitle iletişim araçlarının, aileler tarafından genellikle çocuğu meşgul etmek için kullanıldığı görülmektedir.</a:t>
            </a:r>
            <a:endParaRPr lang="tr-TR" dirty="0"/>
          </a:p>
        </p:txBody>
      </p:sp>
    </p:spTree>
    <p:extLst>
      <p:ext uri="{BB962C8B-B14F-4D97-AF65-F5344CB8AC3E}">
        <p14:creationId xmlns:p14="http://schemas.microsoft.com/office/powerpoint/2010/main" val="2232934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739E1227-339F-4558-8F7B-E766790177BE}"/>
              </a:ext>
            </a:extLst>
          </p:cNvPr>
          <p:cNvSpPr>
            <a:spLocks noGrp="1"/>
          </p:cNvSpPr>
          <p:nvPr>
            <p:ph type="subTitle" idx="1"/>
          </p:nvPr>
        </p:nvSpPr>
        <p:spPr>
          <a:xfrm>
            <a:off x="1384041" y="1614616"/>
            <a:ext cx="9144000" cy="4515595"/>
          </a:xfrm>
        </p:spPr>
        <p:txBody>
          <a:bodyPr/>
          <a:lstStyle/>
          <a:p>
            <a:r>
              <a:rPr lang="tr-TR" b="0" i="0" dirty="0">
                <a:solidFill>
                  <a:srgbClr val="333333"/>
                </a:solidFill>
                <a:effectLst/>
              </a:rPr>
              <a:t>ABD’de 2000-2012 arasında yapılan </a:t>
            </a:r>
            <a:r>
              <a:rPr lang="tr-TR" b="0" i="0" dirty="0" err="1">
                <a:solidFill>
                  <a:srgbClr val="333333"/>
                </a:solidFill>
                <a:effectLst/>
              </a:rPr>
              <a:t>boylamsal</a:t>
            </a:r>
            <a:r>
              <a:rPr lang="tr-TR" b="0" i="0" dirty="0">
                <a:solidFill>
                  <a:srgbClr val="333333"/>
                </a:solidFill>
                <a:effectLst/>
              </a:rPr>
              <a:t> bir araştırmada çocukların günde en az 2 saat televizyon izlediklerini ortaya koymuşlardır. Çocukların her gün en az 2 saat maruz kaldığı televizyonda yer alan içeriklerin de çocuklar üzerinde önemli bir etkisi bulunmaktadır. Örneğin yapılan bir çalışmada içerikteki şiddet arttıkça çocuğun saldırganlık davranışlarının da arttığı belirtilmiştir. Yapılan bir başka çalışma da, ailelerin televizyon izleme süreleri arttıkça, aile etkinlikleri ile ilgilenme sürelerinin azaldığı sonucuna ulaşılmıştır.</a:t>
            </a:r>
            <a:endParaRPr lang="tr-TR" dirty="0"/>
          </a:p>
        </p:txBody>
      </p:sp>
      <p:pic>
        <p:nvPicPr>
          <p:cNvPr id="5" name="Grafik 4" descr="Televizyon">
            <a:extLst>
              <a:ext uri="{FF2B5EF4-FFF2-40B4-BE49-F238E27FC236}">
                <a16:creationId xmlns:a16="http://schemas.microsoft.com/office/drawing/2014/main" id="{7D481D20-B40D-430D-BE6A-265D6282F9A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34733" y="186613"/>
            <a:ext cx="1349829" cy="1349829"/>
          </a:xfrm>
          <a:prstGeom prst="rect">
            <a:avLst/>
          </a:prstGeom>
        </p:spPr>
      </p:pic>
    </p:spTree>
    <p:extLst>
      <p:ext uri="{BB962C8B-B14F-4D97-AF65-F5344CB8AC3E}">
        <p14:creationId xmlns:p14="http://schemas.microsoft.com/office/powerpoint/2010/main" val="10936595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60B53B06-F946-44E3-BA05-F72761533A35}"/>
              </a:ext>
            </a:extLst>
          </p:cNvPr>
          <p:cNvSpPr>
            <a:spLocks noGrp="1"/>
          </p:cNvSpPr>
          <p:nvPr>
            <p:ph type="subTitle" idx="1"/>
          </p:nvPr>
        </p:nvSpPr>
        <p:spPr>
          <a:xfrm>
            <a:off x="1082350" y="1101013"/>
            <a:ext cx="8643257" cy="4777274"/>
          </a:xfrm>
        </p:spPr>
        <p:txBody>
          <a:bodyPr>
            <a:normAutofit/>
          </a:bodyPr>
          <a:lstStyle/>
          <a:p>
            <a:r>
              <a:rPr lang="tr-TR" sz="1100" dirty="0"/>
              <a:t>KAYNAKÇA</a:t>
            </a:r>
          </a:p>
          <a:p>
            <a:pPr marL="342900" indent="-342900" algn="l">
              <a:buFont typeface="Wingdings" panose="05000000000000000000" pitchFamily="2" charset="2"/>
              <a:buChar char="Ø"/>
            </a:pPr>
            <a:r>
              <a:rPr lang="tr-TR" sz="1100" dirty="0"/>
              <a:t>Gültekin Akduman G., Günindi Y. &amp; Türkoğlu, D. (2015). Okul Öncesi Dönem Çocukların Sosyal Beceri Düzeyleri İle Davranış Problemleri Arasındaki İlişkinin İncelenmesi, Uluslararası Sosyal Araştırmalar Dergisi, 8 (37), 673-683, Nisan 2015. </a:t>
            </a:r>
          </a:p>
          <a:p>
            <a:pPr marL="342900" indent="-342900" algn="l">
              <a:buFont typeface="Wingdings" panose="05000000000000000000" pitchFamily="2" charset="2"/>
              <a:buChar char="Ø"/>
            </a:pPr>
            <a:r>
              <a:rPr lang="en-US" sz="1100" dirty="0"/>
              <a:t>Gresham, F.M. (1988). Social Skills: Conceptual and Applied Aspects of Assessment, Training, and Social Validation. In J. Witt, S. Elliott, &amp; F.M. Gresham (Eds.), Handbook of Behavior Therapy in Education (pp. 523-546). New York: Plenum Press. </a:t>
            </a:r>
            <a:endParaRPr lang="tr-TR" sz="1100" dirty="0"/>
          </a:p>
          <a:p>
            <a:pPr marL="342900" indent="-342900" algn="l">
              <a:buFont typeface="Wingdings" panose="05000000000000000000" pitchFamily="2" charset="2"/>
              <a:buChar char="Ø"/>
            </a:pPr>
            <a:r>
              <a:rPr lang="tr-TR" sz="1100" dirty="0"/>
              <a:t>Yavuzer, H. (2007). Çocuk Psikolojisi, 20. Basım, 344.s. İstanbul: Remzi Kitabevi</a:t>
            </a:r>
          </a:p>
          <a:p>
            <a:pPr marL="342900" indent="-342900" algn="l">
              <a:buFont typeface="Wingdings" panose="05000000000000000000" pitchFamily="2" charset="2"/>
              <a:buChar char="Ø"/>
            </a:pPr>
            <a:r>
              <a:rPr lang="tr-TR" sz="1100" dirty="0"/>
              <a:t>Günindi, Y. (2010). Anasınıfına Devam Eden Altı Yaş Çocuklarına Uygulanan Sosyal Uyum Beceri Eğitimi Programının Çocukların Sosyal Uyum Becerilerinin Gelişimine Etkisi, Gazi Üniversitesi Eğitim Bilimleri Enstitüsü Çocuk Gelişimi ve Eğitimi ABD, Yayınlanmamış Doktora Tezi, Ankara. </a:t>
            </a:r>
          </a:p>
          <a:p>
            <a:pPr marL="342900" indent="-342900" algn="l">
              <a:buFont typeface="Wingdings" panose="05000000000000000000" pitchFamily="2" charset="2"/>
              <a:buChar char="Ø"/>
            </a:pPr>
            <a:r>
              <a:rPr lang="tr-TR" sz="1100" dirty="0" err="1"/>
              <a:t>Gander</a:t>
            </a:r>
            <a:r>
              <a:rPr lang="tr-TR" sz="1100" dirty="0"/>
              <a:t>, M. J. &amp; </a:t>
            </a:r>
            <a:r>
              <a:rPr lang="tr-TR" sz="1100" dirty="0" err="1"/>
              <a:t>Gardiner</a:t>
            </a:r>
            <a:r>
              <a:rPr lang="tr-TR" sz="1100" dirty="0"/>
              <a:t>, H. W. (2007). Çocuk ve Ergen Gelişimi (</a:t>
            </a:r>
            <a:r>
              <a:rPr lang="tr-TR" sz="1100" dirty="0" err="1"/>
              <a:t>Çev</a:t>
            </a:r>
            <a:r>
              <a:rPr lang="tr-TR" sz="1100" dirty="0"/>
              <a:t>: Ali Dönmez, Nermin Çelen ve Bekir Onur), Ankara: İmge Kitabevi</a:t>
            </a:r>
          </a:p>
          <a:p>
            <a:pPr marL="342900" indent="-342900" algn="l">
              <a:buFont typeface="Wingdings" panose="05000000000000000000" pitchFamily="2" charset="2"/>
              <a:buChar char="Ø"/>
            </a:pPr>
            <a:r>
              <a:rPr lang="da-DK" sz="1100" dirty="0"/>
              <a:t>KTÜ SBE Sos. Bil. Derg</a:t>
            </a:r>
            <a:r>
              <a:rPr lang="tr-TR" sz="1100" dirty="0"/>
              <a:t>/Haluk Tanrıverdi ve </a:t>
            </a:r>
            <a:r>
              <a:rPr lang="tr-TR" sz="1100" dirty="0" err="1"/>
              <a:t>Nejla</a:t>
            </a:r>
            <a:r>
              <a:rPr lang="tr-TR" sz="1100" dirty="0"/>
              <a:t> Eraslan/https://dergipark.org.tr/tr/download/article-file/193291</a:t>
            </a:r>
          </a:p>
          <a:p>
            <a:pPr marL="342900" indent="-342900" algn="l">
              <a:buFont typeface="Wingdings" panose="05000000000000000000" pitchFamily="2" charset="2"/>
              <a:buChar char="Ø"/>
            </a:pPr>
            <a:r>
              <a:rPr lang="tr-TR" sz="1100" b="0" i="0" dirty="0">
                <a:solidFill>
                  <a:srgbClr val="333333"/>
                </a:solidFill>
                <a:effectLst/>
              </a:rPr>
              <a:t>Göksu, İ.ve Çevik, T. (2004). Özel eğitime giriş. Adana 2004, s:54.</a:t>
            </a:r>
          </a:p>
          <a:p>
            <a:pPr marL="342900" indent="-342900" algn="l">
              <a:buFont typeface="Wingdings" panose="05000000000000000000" pitchFamily="2" charset="2"/>
              <a:buChar char="Ø"/>
            </a:pPr>
            <a:r>
              <a:rPr lang="en-US" sz="1100" b="0" i="0" dirty="0">
                <a:solidFill>
                  <a:srgbClr val="333333"/>
                </a:solidFill>
                <a:effectLst/>
              </a:rPr>
              <a:t>Reddy To Reddy </a:t>
            </a:r>
            <a:r>
              <a:rPr lang="en-US" sz="1100" b="0" i="0" dirty="0" err="1">
                <a:solidFill>
                  <a:srgbClr val="333333"/>
                </a:solidFill>
                <a:effectLst/>
              </a:rPr>
              <a:t>Mtp</a:t>
            </a:r>
            <a:r>
              <a:rPr lang="en-US" sz="1100" b="0" i="0" dirty="0">
                <a:solidFill>
                  <a:srgbClr val="333333"/>
                </a:solidFill>
                <a:effectLst/>
              </a:rPr>
              <a:t> </a:t>
            </a:r>
            <a:r>
              <a:rPr lang="en-US" sz="1100" b="0" i="0" dirty="0" err="1">
                <a:solidFill>
                  <a:srgbClr val="333333"/>
                </a:solidFill>
                <a:effectLst/>
              </a:rPr>
              <a:t>ve</a:t>
            </a:r>
            <a:r>
              <a:rPr lang="en-US" sz="1100" b="0" i="0" dirty="0">
                <a:solidFill>
                  <a:srgbClr val="333333"/>
                </a:solidFill>
                <a:effectLst/>
              </a:rPr>
              <a:t>  Singh </a:t>
            </a:r>
            <a:r>
              <a:rPr lang="en-US" sz="1100" b="0" i="0" dirty="0" err="1">
                <a:solidFill>
                  <a:srgbClr val="333333"/>
                </a:solidFill>
                <a:effectLst/>
              </a:rPr>
              <a:t>Ms</a:t>
            </a:r>
            <a:r>
              <a:rPr lang="en-US" sz="1100" b="0" i="0" dirty="0">
                <a:solidFill>
                  <a:srgbClr val="333333"/>
                </a:solidFill>
                <a:effectLst/>
              </a:rPr>
              <a:t> (2011). A Study of Social Adjustment as a Socio Psychological Differential among Sports Achievers, Non Achievers and Non Participants Female Tribal.</a:t>
            </a:r>
            <a:endParaRPr lang="tr-TR" sz="1100" b="0" i="0" dirty="0">
              <a:solidFill>
                <a:srgbClr val="333333"/>
              </a:solidFill>
              <a:effectLst/>
            </a:endParaRPr>
          </a:p>
          <a:p>
            <a:pPr marL="342900" indent="-342900" algn="l">
              <a:buFont typeface="Wingdings" panose="05000000000000000000" pitchFamily="2" charset="2"/>
              <a:buChar char="Ø"/>
            </a:pPr>
            <a:r>
              <a:rPr lang="tr-TR" sz="1100" b="0" i="0" dirty="0">
                <a:solidFill>
                  <a:srgbClr val="333333"/>
                </a:solidFill>
                <a:effectLst/>
              </a:rPr>
              <a:t>Kandır, A.ve </a:t>
            </a:r>
            <a:r>
              <a:rPr lang="tr-TR" sz="1100" b="0" i="0" dirty="0" err="1">
                <a:solidFill>
                  <a:srgbClr val="333333"/>
                </a:solidFill>
                <a:effectLst/>
              </a:rPr>
              <a:t>Orçan</a:t>
            </a:r>
            <a:r>
              <a:rPr lang="tr-TR" sz="1100" b="0" i="0" dirty="0">
                <a:solidFill>
                  <a:srgbClr val="333333"/>
                </a:solidFill>
                <a:effectLst/>
              </a:rPr>
              <a:t>, M. (2011). Beş-altı yaş çocuklarının erken öğrenme becerileri ile sosyal uyum ve becerilerinin karşılaştırmalı olarak incelenmesi </a:t>
            </a:r>
            <a:r>
              <a:rPr lang="tr-TR" sz="1100" b="0" i="0" dirty="0" err="1">
                <a:solidFill>
                  <a:srgbClr val="333333"/>
                </a:solidFill>
                <a:effectLst/>
              </a:rPr>
              <a:t>Elementary</a:t>
            </a:r>
            <a:r>
              <a:rPr lang="tr-TR" sz="1100" b="0" i="0" dirty="0">
                <a:solidFill>
                  <a:srgbClr val="333333"/>
                </a:solidFill>
                <a:effectLst/>
              </a:rPr>
              <a:t> </a:t>
            </a:r>
            <a:r>
              <a:rPr lang="tr-TR" sz="1100" b="0" i="0" dirty="0" err="1">
                <a:solidFill>
                  <a:srgbClr val="333333"/>
                </a:solidFill>
                <a:effectLst/>
              </a:rPr>
              <a:t>Education</a:t>
            </a:r>
            <a:r>
              <a:rPr lang="tr-TR" sz="1100" b="0" i="0" dirty="0">
                <a:solidFill>
                  <a:srgbClr val="333333"/>
                </a:solidFill>
                <a:effectLst/>
              </a:rPr>
              <a:t> Online, 10(1), 40-50, 2011. İlköğretim Online, 10(1), 40-50, 2011. [Online]: </a:t>
            </a:r>
            <a:r>
              <a:rPr lang="tr-TR" sz="1100" b="0" i="0" u="sng" dirty="0">
                <a:solidFill>
                  <a:srgbClr val="333333"/>
                </a:solidFill>
                <a:effectLst/>
              </a:rPr>
              <a:t>http://ilkogretim-online.org.tr</a:t>
            </a:r>
            <a:r>
              <a:rPr lang="tr-TR" sz="1100" b="0" i="0" dirty="0">
                <a:solidFill>
                  <a:srgbClr val="333333"/>
                </a:solidFill>
                <a:effectLst/>
              </a:rPr>
              <a:t>.</a:t>
            </a:r>
          </a:p>
          <a:p>
            <a:pPr marL="342900" indent="-342900" algn="l">
              <a:buFont typeface="Wingdings" panose="05000000000000000000" pitchFamily="2" charset="2"/>
              <a:buChar char="Ø"/>
            </a:pPr>
            <a:r>
              <a:rPr lang="tr-TR" sz="1100" b="0" i="0" dirty="0">
                <a:solidFill>
                  <a:srgbClr val="333333"/>
                </a:solidFill>
                <a:effectLst/>
              </a:rPr>
              <a:t>Ezgin, F. ve   Dilmaç, B. (2018). Uyum ve davranış problemi gösteren çocukların ebeveynlerinin değer algılarına ilişkin görüşleri. OPUS– Uluslararası Toplum Araştırmaları Dergisi, 8(15), 719-774.</a:t>
            </a:r>
          </a:p>
          <a:p>
            <a:pPr marL="342900" indent="-342900" algn="l">
              <a:buFont typeface="Wingdings" panose="05000000000000000000" pitchFamily="2" charset="2"/>
              <a:buChar char="Ø"/>
            </a:pPr>
            <a:r>
              <a:rPr lang="tr-TR" sz="1100" b="0" i="0" dirty="0">
                <a:solidFill>
                  <a:srgbClr val="333333"/>
                </a:solidFill>
                <a:effectLst/>
              </a:rPr>
              <a:t>Çetin, F. </a:t>
            </a:r>
            <a:r>
              <a:rPr lang="tr-TR" sz="1100" b="0" i="0" dirty="0" err="1">
                <a:solidFill>
                  <a:srgbClr val="333333"/>
                </a:solidFill>
                <a:effectLst/>
              </a:rPr>
              <a:t>Bilkay</a:t>
            </a:r>
            <a:r>
              <a:rPr lang="tr-TR" sz="1100" b="0" i="0" dirty="0">
                <a:solidFill>
                  <a:srgbClr val="333333"/>
                </a:solidFill>
                <a:effectLst/>
              </a:rPr>
              <a:t>, A.A. ve  Kaymak, D.A. (2003). Çocuklarda sosyal beceriler. İstanbul: </a:t>
            </a:r>
            <a:r>
              <a:rPr lang="tr-TR" sz="1100" b="0" i="0" dirty="0" err="1">
                <a:solidFill>
                  <a:srgbClr val="333333"/>
                </a:solidFill>
                <a:effectLst/>
              </a:rPr>
              <a:t>Morpa</a:t>
            </a:r>
            <a:r>
              <a:rPr lang="tr-TR" sz="1100" b="0" i="0" dirty="0">
                <a:solidFill>
                  <a:srgbClr val="333333"/>
                </a:solidFill>
                <a:effectLst/>
              </a:rPr>
              <a:t> Yayınları.</a:t>
            </a:r>
          </a:p>
          <a:p>
            <a:pPr marL="342900" indent="-342900" algn="l">
              <a:buFont typeface="Wingdings" panose="05000000000000000000" pitchFamily="2" charset="2"/>
              <a:buChar char="Ø"/>
            </a:pPr>
            <a:r>
              <a:rPr lang="tr-TR" sz="1100" b="0" i="0" dirty="0" err="1">
                <a:solidFill>
                  <a:srgbClr val="333333"/>
                </a:solidFill>
                <a:effectLst/>
              </a:rPr>
              <a:t>Santrock</a:t>
            </a:r>
            <a:r>
              <a:rPr lang="tr-TR" sz="1100" b="0" i="0" dirty="0">
                <a:solidFill>
                  <a:srgbClr val="333333"/>
                </a:solidFill>
                <a:effectLst/>
              </a:rPr>
              <a:t>, J. W. (2016). Yaşam boyu gelişim: Gelişim psikolojisi (13.Basım) (</a:t>
            </a:r>
            <a:r>
              <a:rPr lang="tr-TR" sz="1100" b="0" i="0" dirty="0" err="1">
                <a:solidFill>
                  <a:srgbClr val="333333"/>
                </a:solidFill>
                <a:effectLst/>
              </a:rPr>
              <a:t>G.Yüksel</a:t>
            </a:r>
            <a:r>
              <a:rPr lang="tr-TR" sz="1100" b="0" i="0" dirty="0">
                <a:solidFill>
                  <a:srgbClr val="333333"/>
                </a:solidFill>
                <a:effectLst/>
              </a:rPr>
              <a:t>, </a:t>
            </a:r>
            <a:r>
              <a:rPr lang="tr-TR" sz="1100" b="0" i="0" dirty="0" err="1">
                <a:solidFill>
                  <a:srgbClr val="333333"/>
                </a:solidFill>
                <a:effectLst/>
              </a:rPr>
              <a:t>Çev</a:t>
            </a:r>
            <a:r>
              <a:rPr lang="tr-TR" sz="1100" b="0" i="0" dirty="0">
                <a:solidFill>
                  <a:srgbClr val="333333"/>
                </a:solidFill>
                <a:effectLst/>
              </a:rPr>
              <a:t>). Ankara: Nobel Akademik Yayıncılık.</a:t>
            </a:r>
          </a:p>
          <a:p>
            <a:pPr marL="342900" indent="-342900" algn="l">
              <a:buFont typeface="Wingdings" panose="05000000000000000000" pitchFamily="2" charset="2"/>
              <a:buChar char="Ø"/>
            </a:pPr>
            <a:r>
              <a:rPr lang="tr-TR" sz="1100" b="0" i="0" dirty="0">
                <a:solidFill>
                  <a:srgbClr val="333333"/>
                </a:solidFill>
                <a:effectLst/>
              </a:rPr>
              <a:t>https://cdn-acikogretim.istanbul.edu.tr/auzefcontent/20_21_Bahar/cocuklarda_uyum_ve_davranis_problemleri/3/index.html</a:t>
            </a:r>
          </a:p>
          <a:p>
            <a:pPr marL="342900" indent="-342900" algn="l">
              <a:buFont typeface="Wingdings" panose="05000000000000000000" pitchFamily="2" charset="2"/>
              <a:buChar char="Ø"/>
            </a:pPr>
            <a:endParaRPr lang="tr-TR" sz="1100" dirty="0"/>
          </a:p>
        </p:txBody>
      </p:sp>
    </p:spTree>
    <p:extLst>
      <p:ext uri="{BB962C8B-B14F-4D97-AF65-F5344CB8AC3E}">
        <p14:creationId xmlns:p14="http://schemas.microsoft.com/office/powerpoint/2010/main" val="3229914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A98DB7FC-7B5E-4413-B107-6D1846FC6C0F}"/>
              </a:ext>
            </a:extLst>
          </p:cNvPr>
          <p:cNvSpPr>
            <a:spLocks noGrp="1"/>
          </p:cNvSpPr>
          <p:nvPr>
            <p:ph type="subTitle" idx="1"/>
          </p:nvPr>
        </p:nvSpPr>
        <p:spPr>
          <a:xfrm>
            <a:off x="1524000" y="2435712"/>
            <a:ext cx="9144000" cy="1655762"/>
          </a:xfrm>
        </p:spPr>
        <p:txBody>
          <a:bodyPr/>
          <a:lstStyle/>
          <a:p>
            <a:r>
              <a:rPr lang="tr-TR" dirty="0"/>
              <a:t>Doğumundan beri sosyalleşme içerisinde olan birey, Sosyal becerileri ile hayatını yapılandırmaya devam ederken bu sosyalleşmenin doğumdan öncesinde anne karnından başladığı kabul edilmektedir</a:t>
            </a:r>
          </a:p>
        </p:txBody>
      </p:sp>
    </p:spTree>
    <p:extLst>
      <p:ext uri="{BB962C8B-B14F-4D97-AF65-F5344CB8AC3E}">
        <p14:creationId xmlns:p14="http://schemas.microsoft.com/office/powerpoint/2010/main" val="1523588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13D44C23-41F3-493A-B465-DA41380E2720}"/>
              </a:ext>
            </a:extLst>
          </p:cNvPr>
          <p:cNvSpPr>
            <a:spLocks noGrp="1"/>
          </p:cNvSpPr>
          <p:nvPr>
            <p:ph type="subTitle" idx="1"/>
          </p:nvPr>
        </p:nvSpPr>
        <p:spPr>
          <a:xfrm>
            <a:off x="1374710" y="2249100"/>
            <a:ext cx="9144000" cy="1655762"/>
          </a:xfrm>
        </p:spPr>
        <p:txBody>
          <a:bodyPr/>
          <a:lstStyle/>
          <a:p>
            <a:r>
              <a:rPr lang="tr-TR" dirty="0"/>
              <a:t>Okul öncesi çocuklarda sosyal ilişkiler oluşturma ve sosyal becerileri geliştirip, değerler kazanma, oldukça geniş ve tüm günlük yaşamı etkileyen bir durumdur. </a:t>
            </a:r>
          </a:p>
        </p:txBody>
      </p:sp>
    </p:spTree>
    <p:extLst>
      <p:ext uri="{BB962C8B-B14F-4D97-AF65-F5344CB8AC3E}">
        <p14:creationId xmlns:p14="http://schemas.microsoft.com/office/powerpoint/2010/main" val="3132794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4EAABD46-B719-467F-8547-38F24F5BF9B2}"/>
              </a:ext>
            </a:extLst>
          </p:cNvPr>
          <p:cNvSpPr>
            <a:spLocks noGrp="1"/>
          </p:cNvSpPr>
          <p:nvPr>
            <p:ph type="subTitle" idx="1"/>
          </p:nvPr>
        </p:nvSpPr>
        <p:spPr>
          <a:xfrm>
            <a:off x="1524000" y="1371600"/>
            <a:ext cx="9144000" cy="3172409"/>
          </a:xfrm>
        </p:spPr>
        <p:txBody>
          <a:bodyPr/>
          <a:lstStyle/>
          <a:p>
            <a:r>
              <a:rPr lang="tr-TR" dirty="0"/>
              <a:t>SOSYAL BECERİ KAVRAMI</a:t>
            </a:r>
          </a:p>
          <a:p>
            <a:endParaRPr lang="tr-TR" dirty="0"/>
          </a:p>
          <a:p>
            <a:pPr marL="342900" indent="-342900" algn="l">
              <a:buFont typeface="Wingdings" panose="05000000000000000000" pitchFamily="2" charset="2"/>
              <a:buChar char="ü"/>
            </a:pPr>
            <a:r>
              <a:rPr lang="tr-TR" dirty="0"/>
              <a:t>Sosyal ilişkileri başlatma</a:t>
            </a:r>
          </a:p>
          <a:p>
            <a:pPr marL="342900" indent="-342900" algn="l">
              <a:buFont typeface="Wingdings" panose="05000000000000000000" pitchFamily="2" charset="2"/>
              <a:buChar char="ü"/>
            </a:pPr>
            <a:r>
              <a:rPr lang="tr-TR" dirty="0"/>
              <a:t> Devam ettirme ve sonlandırma</a:t>
            </a:r>
          </a:p>
          <a:p>
            <a:pPr marL="342900" indent="-342900" algn="l">
              <a:buFont typeface="Wingdings" panose="05000000000000000000" pitchFamily="2" charset="2"/>
              <a:buChar char="ü"/>
            </a:pPr>
            <a:r>
              <a:rPr lang="tr-TR" dirty="0"/>
              <a:t> Memnun edici olmayan, nahoş durumlarla yüzleşip üstesinden gelme</a:t>
            </a:r>
          </a:p>
          <a:p>
            <a:pPr marL="342900" indent="-342900" algn="l">
              <a:buFont typeface="Wingdings" panose="05000000000000000000" pitchFamily="2" charset="2"/>
              <a:buChar char="ü"/>
            </a:pPr>
            <a:r>
              <a:rPr lang="tr-TR" dirty="0"/>
              <a:t>Yaşanılan çatışmaları çözümlemeyi ve girişimde bulunabilmeyle ilgili yetenekleri kapsamaktadır</a:t>
            </a:r>
          </a:p>
        </p:txBody>
      </p:sp>
      <p:sp>
        <p:nvSpPr>
          <p:cNvPr id="5" name="Metin kutusu 4">
            <a:extLst>
              <a:ext uri="{FF2B5EF4-FFF2-40B4-BE49-F238E27FC236}">
                <a16:creationId xmlns:a16="http://schemas.microsoft.com/office/drawing/2014/main" id="{EE0BC343-C9AF-4CDB-B1B4-315C743B27FE}"/>
              </a:ext>
            </a:extLst>
          </p:cNvPr>
          <p:cNvSpPr txBox="1"/>
          <p:nvPr/>
        </p:nvSpPr>
        <p:spPr>
          <a:xfrm>
            <a:off x="4366727" y="5971592"/>
            <a:ext cx="3013788" cy="646331"/>
          </a:xfrm>
          <a:prstGeom prst="rect">
            <a:avLst/>
          </a:prstGeom>
          <a:noFill/>
        </p:spPr>
        <p:txBody>
          <a:bodyPr wrap="square" rtlCol="0">
            <a:spAutoFit/>
          </a:bodyPr>
          <a:lstStyle/>
          <a:p>
            <a:pPr algn="ctr"/>
            <a:r>
              <a:rPr lang="tr-TR" dirty="0"/>
              <a:t> (Çubukçu ve Gültekin, 2006).</a:t>
            </a:r>
          </a:p>
        </p:txBody>
      </p:sp>
    </p:spTree>
    <p:extLst>
      <p:ext uri="{BB962C8B-B14F-4D97-AF65-F5344CB8AC3E}">
        <p14:creationId xmlns:p14="http://schemas.microsoft.com/office/powerpoint/2010/main" val="4111826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1A703DBA-0CA2-457B-BB28-5E996A8D90E9}"/>
              </a:ext>
            </a:extLst>
          </p:cNvPr>
          <p:cNvSpPr>
            <a:spLocks noGrp="1"/>
          </p:cNvSpPr>
          <p:nvPr>
            <p:ph type="subTitle" idx="1"/>
          </p:nvPr>
        </p:nvSpPr>
        <p:spPr>
          <a:xfrm>
            <a:off x="1509932" y="1668018"/>
            <a:ext cx="9144000" cy="2621480"/>
          </a:xfrm>
        </p:spPr>
        <p:txBody>
          <a:bodyPr/>
          <a:lstStyle/>
          <a:p>
            <a:r>
              <a:rPr lang="tr-TR" dirty="0"/>
              <a:t>SOSYAL BECERİNİN YETERSİZLİĞİ SÖZ KONUSU İSE; </a:t>
            </a:r>
          </a:p>
          <a:p>
            <a:endParaRPr lang="tr-TR" dirty="0"/>
          </a:p>
          <a:p>
            <a:pPr marL="342900" indent="-342900" algn="l">
              <a:buFont typeface="Wingdings" panose="05000000000000000000" pitchFamily="2" charset="2"/>
              <a:buChar char="Ø"/>
            </a:pPr>
            <a:r>
              <a:rPr lang="tr-TR" dirty="0"/>
              <a:t>Sosyal ilişkiler dâhilinde eylemde bulunamama, </a:t>
            </a:r>
          </a:p>
          <a:p>
            <a:pPr marL="342900" indent="-342900" algn="l">
              <a:buFont typeface="Wingdings" panose="05000000000000000000" pitchFamily="2" charset="2"/>
              <a:buChar char="Ø"/>
            </a:pPr>
            <a:r>
              <a:rPr lang="tr-TR" dirty="0"/>
              <a:t>Bireysel kontrolün zayıf olması, </a:t>
            </a:r>
          </a:p>
          <a:p>
            <a:pPr marL="342900" indent="-342900" algn="l">
              <a:buFont typeface="Wingdings" panose="05000000000000000000" pitchFamily="2" charset="2"/>
              <a:buChar char="Ø"/>
            </a:pPr>
            <a:r>
              <a:rPr lang="tr-TR" dirty="0"/>
              <a:t>Sahip olunan etkileşime dair yetenekleri gösterememe olarak ele alınmaktadır.</a:t>
            </a:r>
          </a:p>
        </p:txBody>
      </p:sp>
    </p:spTree>
    <p:extLst>
      <p:ext uri="{BB962C8B-B14F-4D97-AF65-F5344CB8AC3E}">
        <p14:creationId xmlns:p14="http://schemas.microsoft.com/office/powerpoint/2010/main" val="1575170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31770B01-107C-4C1D-B7A3-7ECE5171D2C4}"/>
              </a:ext>
            </a:extLst>
          </p:cNvPr>
          <p:cNvSpPr>
            <a:spLocks noGrp="1"/>
          </p:cNvSpPr>
          <p:nvPr>
            <p:ph type="subTitle" idx="1"/>
          </p:nvPr>
        </p:nvSpPr>
        <p:spPr>
          <a:xfrm>
            <a:off x="1337388" y="2099809"/>
            <a:ext cx="9144000" cy="1655762"/>
          </a:xfrm>
        </p:spPr>
        <p:txBody>
          <a:bodyPr/>
          <a:lstStyle/>
          <a:p>
            <a:r>
              <a:rPr lang="tr-TR" dirty="0"/>
              <a:t>Bireyin sosyal becerisinin olması, bireyin kendisi ve çevresi ile dengeli bir ilişki kurabilmesi ve bu ilişkiyi sağlıklı şekilde sürdürebilmesine yani sosyal uyumunu da kolaylaştırır.</a:t>
            </a:r>
          </a:p>
        </p:txBody>
      </p:sp>
    </p:spTree>
    <p:extLst>
      <p:ext uri="{BB962C8B-B14F-4D97-AF65-F5344CB8AC3E}">
        <p14:creationId xmlns:p14="http://schemas.microsoft.com/office/powerpoint/2010/main" val="885540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97D96641-02EF-4366-B47E-EECFC1A1445C}"/>
              </a:ext>
            </a:extLst>
          </p:cNvPr>
          <p:cNvSpPr>
            <a:spLocks noGrp="1"/>
          </p:cNvSpPr>
          <p:nvPr>
            <p:ph type="subTitle" idx="1"/>
          </p:nvPr>
        </p:nvSpPr>
        <p:spPr>
          <a:xfrm>
            <a:off x="1337387" y="2034495"/>
            <a:ext cx="9144000" cy="2332231"/>
          </a:xfrm>
        </p:spPr>
        <p:txBody>
          <a:bodyPr>
            <a:normAutofit lnSpcReduction="10000"/>
          </a:bodyPr>
          <a:lstStyle/>
          <a:p>
            <a:r>
              <a:rPr lang="tr-TR" dirty="0"/>
              <a:t>Sosyalleşmenin tüm bir yaşam boyunca devam eden bir olgu olduğu göz önünde bulundurulduğunda çocuğun ilk izlenimlerini yaşadığı aile içinde değer görmesi ve desteklenmesi; ayrıca sosyal becerilerin öğrenilmesinde ailesinden örnek alabileceği bir yetişkinin olması çocuğun ileriki yaşlarda sosyal yeterliliğe sahip bir birey olmasında etkili bir faktördür.</a:t>
            </a:r>
          </a:p>
        </p:txBody>
      </p:sp>
    </p:spTree>
    <p:extLst>
      <p:ext uri="{BB962C8B-B14F-4D97-AF65-F5344CB8AC3E}">
        <p14:creationId xmlns:p14="http://schemas.microsoft.com/office/powerpoint/2010/main" val="3926308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F67183EC-8783-4A26-8601-A705B6267E60}"/>
              </a:ext>
            </a:extLst>
          </p:cNvPr>
          <p:cNvSpPr>
            <a:spLocks noGrp="1"/>
          </p:cNvSpPr>
          <p:nvPr>
            <p:ph type="subTitle" idx="1"/>
          </p:nvPr>
        </p:nvSpPr>
        <p:spPr>
          <a:xfrm>
            <a:off x="1524000" y="2389058"/>
            <a:ext cx="9144000" cy="1655762"/>
          </a:xfrm>
        </p:spPr>
        <p:txBody>
          <a:bodyPr/>
          <a:lstStyle/>
          <a:p>
            <a:r>
              <a:rPr lang="tr-TR" dirty="0"/>
              <a:t> Okul öncesi dönemde, gerek kendi akran grupları gerekse yetişkinlerle bir takım ortak işler yürütmeleri ve aldıkları görevleri başarıyla yerine getirmeleri beklenir.</a:t>
            </a:r>
          </a:p>
        </p:txBody>
      </p:sp>
    </p:spTree>
    <p:extLst>
      <p:ext uri="{BB962C8B-B14F-4D97-AF65-F5344CB8AC3E}">
        <p14:creationId xmlns:p14="http://schemas.microsoft.com/office/powerpoint/2010/main" val="1217493215"/>
      </p:ext>
    </p:extLst>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122</TotalTime>
  <Words>1367</Words>
  <Application>Microsoft Office PowerPoint</Application>
  <PresentationFormat>Geniş ekran</PresentationFormat>
  <Paragraphs>81</Paragraphs>
  <Slides>27</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27</vt:i4>
      </vt:variant>
    </vt:vector>
  </HeadingPairs>
  <TitlesOfParts>
    <vt:vector size="31" baseType="lpstr">
      <vt:lpstr>Calibri</vt:lpstr>
      <vt:lpstr>Franklin Gothic Book</vt:lpstr>
      <vt:lpstr>Wingdings</vt:lpstr>
      <vt:lpstr>Kırpma</vt:lpstr>
      <vt:lpstr>OKUL ÖNCESİ DÖNEMDE SOSYAL UYUM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Çocuğun Özellikleri </vt:lpstr>
      <vt:lpstr>anne-baba-çocuk etkileşimi </vt:lpstr>
      <vt:lpstr>Anne-Baba-Çocuk Etkileşimi</vt:lpstr>
      <vt:lpstr>Kardeş ilişkileri </vt:lpstr>
      <vt:lpstr>Akran İlişkileri </vt:lpstr>
      <vt:lpstr>PowerPoint Sunusu</vt:lpstr>
      <vt:lpstr> Çocuğun içinde Bulunduğu  Sosyo-Ekonomik Düzey </vt:lpstr>
      <vt:lpstr> Okul İlişkileri </vt:lpstr>
      <vt:lpstr>Kitle İletişim Araçları </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OKUL ÖNCESİ DÖNEMDE SOSYAL UYUM</dc:title>
  <dc:creator>esra günaltay</dc:creator>
  <cp:lastModifiedBy>ahmet çetinbaş</cp:lastModifiedBy>
  <cp:revision>16</cp:revision>
  <dcterms:created xsi:type="dcterms:W3CDTF">2021-10-06T18:31:31Z</dcterms:created>
  <dcterms:modified xsi:type="dcterms:W3CDTF">2022-09-06T11:36:07Z</dcterms:modified>
</cp:coreProperties>
</file>