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81" r:id="rId3"/>
    <p:sldId id="257" r:id="rId4"/>
    <p:sldId id="262" r:id="rId5"/>
    <p:sldId id="282" r:id="rId6"/>
    <p:sldId id="283" r:id="rId7"/>
    <p:sldId id="263" r:id="rId8"/>
    <p:sldId id="284" r:id="rId9"/>
    <p:sldId id="264" r:id="rId10"/>
    <p:sldId id="285" r:id="rId11"/>
    <p:sldId id="286" r:id="rId12"/>
    <p:sldId id="287" r:id="rId13"/>
    <p:sldId id="288" r:id="rId14"/>
    <p:sldId id="289" r:id="rId15"/>
    <p:sldId id="290" r:id="rId16"/>
    <p:sldId id="268"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EDC7B31E-72A2-9F05-45B5-60EE0C0C23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3C2E8D04-0EC1-1F7F-90CC-723A1D4290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6C95EB-1F19-4919-B43F-9C47728E6A8E}" type="datetimeFigureOut">
              <a:rPr lang="tr-TR" smtClean="0"/>
              <a:t>9.09.2022</a:t>
            </a:fld>
            <a:endParaRPr lang="tr-TR"/>
          </a:p>
        </p:txBody>
      </p:sp>
      <p:sp>
        <p:nvSpPr>
          <p:cNvPr id="4" name="Alt Bilgi Yer Tutucusu 3">
            <a:extLst>
              <a:ext uri="{FF2B5EF4-FFF2-40B4-BE49-F238E27FC236}">
                <a16:creationId xmlns:a16="http://schemas.microsoft.com/office/drawing/2014/main" id="{FFDBA67B-1D76-2DB2-5D24-2BF165633A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01682796-6536-B6AE-A498-B9459AE274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78A3A6-B33F-4857-806C-75A75BF4D08B}" type="slidenum">
              <a:rPr lang="tr-TR" smtClean="0"/>
              <a:t>‹#›</a:t>
            </a:fld>
            <a:endParaRPr lang="tr-TR"/>
          </a:p>
        </p:txBody>
      </p:sp>
    </p:spTree>
    <p:extLst>
      <p:ext uri="{BB962C8B-B14F-4D97-AF65-F5344CB8AC3E}">
        <p14:creationId xmlns:p14="http://schemas.microsoft.com/office/powerpoint/2010/main" val="176842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5B2F91-4EAA-494C-BFA6-E5B1F08FC146}" type="datetimeFigureOut">
              <a:rPr lang="tr-TR" smtClean="0"/>
              <a:t>9.09.2022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B6201F-1BB5-4B67-80FE-F438FA18ABEE}" type="slidenum">
              <a:rPr lang="tr-TR" smtClean="0"/>
              <a:t>‹#›</a:t>
            </a:fld>
            <a:endParaRPr lang="tr-TR"/>
          </a:p>
        </p:txBody>
      </p:sp>
    </p:spTree>
    <p:extLst>
      <p:ext uri="{BB962C8B-B14F-4D97-AF65-F5344CB8AC3E}">
        <p14:creationId xmlns:p14="http://schemas.microsoft.com/office/powerpoint/2010/main" val="2251835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9.09.2022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9.09.2022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9.09.2022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9.09.2022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9.09.2022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9.09.2022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9.09.2022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9.09.2022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9.09.2022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9.09.2022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9.09.2022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9.09.2022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pic>
        <p:nvPicPr>
          <p:cNvPr id="8" name="Resim 7">
            <a:extLst>
              <a:ext uri="{FF2B5EF4-FFF2-40B4-BE49-F238E27FC236}">
                <a16:creationId xmlns:a16="http://schemas.microsoft.com/office/drawing/2014/main" id="{DEF922DF-9144-995D-DF8F-F2C0523FEFB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71712" y="-443609"/>
            <a:ext cx="2232248" cy="221001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904078" y="986284"/>
            <a:ext cx="8208912" cy="1470025"/>
          </a:xfrm>
        </p:spPr>
        <p:txBody>
          <a:bodyPr>
            <a:normAutofit fontScale="90000"/>
          </a:bodyPr>
          <a:lstStyle/>
          <a:p>
            <a:r>
              <a:rPr lang="tr-TR" sz="6000" b="1" dirty="0">
                <a:solidFill>
                  <a:srgbClr val="C00000"/>
                </a:solidFill>
              </a:rPr>
              <a:t>Yetenekler, Mesleki İlgi ve </a:t>
            </a:r>
            <a:br>
              <a:rPr lang="tr-TR" sz="6000" b="1" dirty="0">
                <a:solidFill>
                  <a:srgbClr val="C00000"/>
                </a:solidFill>
              </a:rPr>
            </a:br>
            <a:r>
              <a:rPr lang="tr-TR" sz="6000" b="1" dirty="0">
                <a:solidFill>
                  <a:srgbClr val="C00000"/>
                </a:solidFill>
              </a:rPr>
              <a:t>Değerlerini Tanıma</a:t>
            </a:r>
            <a:br>
              <a:rPr lang="tr-TR" dirty="0"/>
            </a:br>
            <a:br>
              <a:rPr lang="tr-TR" dirty="0"/>
            </a:br>
            <a:r>
              <a:rPr lang="tr-TR" dirty="0">
                <a:solidFill>
                  <a:srgbClr val="002060"/>
                </a:solidFill>
              </a:rPr>
              <a:t>-Okul Öncesi Veli Eğitimi-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903" y="3573016"/>
            <a:ext cx="6267450"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559903" y="5873701"/>
            <a:ext cx="6287812" cy="584775"/>
          </a:xfrm>
          <a:prstGeom prst="rect">
            <a:avLst/>
          </a:prstGeom>
          <a:noFill/>
        </p:spPr>
        <p:txBody>
          <a:bodyPr wrap="none" rtlCol="0">
            <a:spAutoFit/>
          </a:bodyPr>
          <a:lstStyle/>
          <a:p>
            <a:r>
              <a:rPr lang="tr-TR" sz="3200" dirty="0"/>
              <a:t>Sivas Rehberlik ve Araştırma Merkezi</a:t>
            </a:r>
          </a:p>
        </p:txBody>
      </p:sp>
    </p:spTree>
    <p:extLst>
      <p:ext uri="{BB962C8B-B14F-4D97-AF65-F5344CB8AC3E}">
        <p14:creationId xmlns:p14="http://schemas.microsoft.com/office/powerpoint/2010/main" val="1617392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80728"/>
            <a:ext cx="8229600" cy="4525963"/>
          </a:xfrm>
        </p:spPr>
        <p:txBody>
          <a:bodyPr/>
          <a:lstStyle/>
          <a:p>
            <a:pPr marL="0" indent="0">
              <a:buNone/>
            </a:pPr>
            <a:r>
              <a:rPr lang="tr-TR" dirty="0">
                <a:solidFill>
                  <a:srgbClr val="002060"/>
                </a:solidFill>
              </a:rPr>
              <a:t>Yakın çevrenizdeki kişilerin mesleklerini tanıtın.</a:t>
            </a:r>
          </a:p>
          <a:p>
            <a:pPr marL="0" indent="0">
              <a:buNone/>
            </a:pPr>
            <a:endParaRPr lang="tr-TR" dirty="0">
              <a:solidFill>
                <a:srgbClr val="00206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996952"/>
            <a:ext cx="467677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160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620688"/>
            <a:ext cx="8229600" cy="4525963"/>
          </a:xfrm>
        </p:spPr>
        <p:txBody>
          <a:bodyPr/>
          <a:lstStyle/>
          <a:p>
            <a:pPr marL="0" indent="0" algn="ctr">
              <a:buNone/>
            </a:pPr>
            <a:r>
              <a:rPr lang="tr-TR" dirty="0">
                <a:solidFill>
                  <a:srgbClr val="002060"/>
                </a:solidFill>
              </a:rPr>
              <a:t>Okul içinde ve dışında çocuklarınızın farklı etkinliklerde bulunmalarına özen gösterin. Evde farklı etkinliklerin olduğu resimleri (müzik çalan çocuk, resim yapan çocuk, kitap okuyan çocuk, paten kayan çocuk vb.) çocuğunuzla paylaşarak kendisinin ilgisini çeken resimleri seçmesini sağlayın.</a:t>
            </a:r>
          </a:p>
          <a:p>
            <a:endParaRPr lang="tr-TR"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861048"/>
            <a:ext cx="1944687"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4580185"/>
            <a:ext cx="2305050"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4005064"/>
            <a:ext cx="1725613"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086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980728"/>
            <a:ext cx="8229600" cy="4525963"/>
          </a:xfrm>
        </p:spPr>
        <p:txBody>
          <a:bodyPr/>
          <a:lstStyle/>
          <a:p>
            <a:pPr marL="0" indent="0" algn="ctr">
              <a:buNone/>
            </a:pPr>
            <a:r>
              <a:rPr lang="tr-TR" dirty="0">
                <a:solidFill>
                  <a:srgbClr val="002060"/>
                </a:solidFill>
              </a:rPr>
              <a:t>Çocuklarınızın istedikleri oyuncaklarla oynamalarına izin verin. Oyuncaklarda cinsiyetçi davranmamaya özen gösterin.</a:t>
            </a:r>
          </a:p>
          <a:p>
            <a:endParaRPr lang="tr-TR"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356992"/>
            <a:ext cx="3149644" cy="209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616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692696"/>
            <a:ext cx="8496944" cy="4525963"/>
          </a:xfrm>
        </p:spPr>
        <p:txBody>
          <a:bodyPr>
            <a:normAutofit fontScale="70000" lnSpcReduction="20000"/>
          </a:bodyPr>
          <a:lstStyle/>
          <a:p>
            <a:pPr marL="0" indent="0" algn="ctr">
              <a:buNone/>
            </a:pPr>
            <a:r>
              <a:rPr lang="tr-TR" sz="3800" dirty="0">
                <a:solidFill>
                  <a:srgbClr val="002060"/>
                </a:solidFill>
              </a:rPr>
              <a:t>Her mesleğin toplumsal yaşama katkısı olduğunu belirtin. Günlük rutinlerinizde sık sık bu konuya değinin.</a:t>
            </a:r>
          </a:p>
          <a:p>
            <a:pPr marL="0" indent="0">
              <a:buNone/>
            </a:pPr>
            <a:endParaRPr lang="tr-TR" dirty="0">
              <a:solidFill>
                <a:srgbClr val="7030A0"/>
              </a:solidFill>
            </a:endParaRPr>
          </a:p>
          <a:p>
            <a:pPr marL="0" indent="0">
              <a:buNone/>
            </a:pPr>
            <a:r>
              <a:rPr lang="tr-TR" sz="3600" dirty="0">
                <a:solidFill>
                  <a:srgbClr val="7030A0"/>
                </a:solidFill>
              </a:rPr>
              <a:t>Çocuğunuza şu soruları sorarak farkındalık sağlayabilirsiniz: </a:t>
            </a:r>
          </a:p>
          <a:p>
            <a:pPr marL="0" indent="0">
              <a:buNone/>
            </a:pPr>
            <a:r>
              <a:rPr lang="tr-TR" sz="3600" dirty="0">
                <a:solidFill>
                  <a:srgbClr val="7030A0"/>
                </a:solidFill>
              </a:rPr>
              <a:t>Saçlarımızı kim keser? Kuaför- berber olmasaydı ne olurdu? </a:t>
            </a:r>
          </a:p>
          <a:p>
            <a:pPr marL="0" indent="0">
              <a:buNone/>
            </a:pPr>
            <a:r>
              <a:rPr lang="tr-TR" sz="3600" dirty="0">
                <a:solidFill>
                  <a:srgbClr val="7030A0"/>
                </a:solidFill>
              </a:rPr>
              <a:t>Hastalandığımızda iyileşmek için kime gideriz? Hastanelerde kimler çalışır? </a:t>
            </a:r>
          </a:p>
          <a:p>
            <a:pPr marL="0" indent="0">
              <a:buNone/>
            </a:pPr>
            <a:r>
              <a:rPr lang="tr-TR" sz="3600" dirty="0">
                <a:solidFill>
                  <a:srgbClr val="7030A0"/>
                </a:solidFill>
              </a:rPr>
              <a:t>Dışarıda güvenliğimizi kim sağlar? Polis, jandarma olmasaydı ne olurdu? </a:t>
            </a:r>
          </a:p>
          <a:p>
            <a:pPr marL="0" indent="0">
              <a:buNone/>
            </a:pPr>
            <a:r>
              <a:rPr lang="tr-TR" sz="3600" dirty="0">
                <a:solidFill>
                  <a:srgbClr val="7030A0"/>
                </a:solidFill>
              </a:rPr>
              <a:t>Sokaklarımızı kim süpürür? vb. sorularla çocuklarınızın farkındalığını arttırabilirsiniz.</a:t>
            </a:r>
          </a:p>
          <a:p>
            <a:pPr marL="0" indent="0">
              <a:buNone/>
            </a:pPr>
            <a:endParaRPr lang="tr-TR" dirty="0"/>
          </a:p>
          <a:p>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461391"/>
            <a:ext cx="216217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0201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548680"/>
            <a:ext cx="8229600" cy="4525963"/>
          </a:xfrm>
        </p:spPr>
        <p:txBody>
          <a:bodyPr/>
          <a:lstStyle/>
          <a:p>
            <a:pPr marL="0" indent="0" algn="ctr">
              <a:buNone/>
            </a:pPr>
            <a:r>
              <a:rPr lang="tr-TR" dirty="0">
                <a:solidFill>
                  <a:srgbClr val="7030A0"/>
                </a:solidFill>
              </a:rPr>
              <a:t>Merak ettikleri meslekleri birlikte araştırın, o mesleğe ilişkin bilgileri paylaşın. Evinizde etkinlik duvarı oluşturun.</a:t>
            </a:r>
          </a:p>
          <a:p>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38063"/>
            <a:ext cx="7272808" cy="480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2617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548680"/>
            <a:ext cx="8229600" cy="4525963"/>
          </a:xfrm>
        </p:spPr>
        <p:txBody>
          <a:bodyPr/>
          <a:lstStyle/>
          <a:p>
            <a:pPr marL="0" indent="0" algn="ctr">
              <a:buNone/>
            </a:pPr>
            <a:r>
              <a:rPr lang="tr-TR" dirty="0">
                <a:solidFill>
                  <a:srgbClr val="002060"/>
                </a:solidFill>
              </a:rPr>
              <a:t>Çocuğunuzda gözlemlediğiniz güçlü yönleri çocuğunuzla paylaşın.</a:t>
            </a:r>
          </a:p>
          <a:p>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2636912"/>
            <a:ext cx="5041900"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360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7089" y="1196752"/>
            <a:ext cx="8003232" cy="4525963"/>
          </a:xfrm>
        </p:spPr>
        <p:txBody>
          <a:bodyPr>
            <a:normAutofit/>
          </a:bodyPr>
          <a:lstStyle/>
          <a:p>
            <a:pPr marL="0" indent="0" algn="ctr">
              <a:buNone/>
            </a:pPr>
            <a:r>
              <a:rPr lang="tr-TR" sz="4400" dirty="0">
                <a:solidFill>
                  <a:srgbClr val="C00000"/>
                </a:solidFill>
              </a:rPr>
              <a:t>Dinlediğiniz için teşekkürler…</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636912"/>
            <a:ext cx="25336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635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1143000"/>
          </a:xfrm>
        </p:spPr>
        <p:txBody>
          <a:bodyPr/>
          <a:lstStyle/>
          <a:p>
            <a:r>
              <a:rPr lang="tr-TR" b="1" dirty="0">
                <a:solidFill>
                  <a:srgbClr val="C00000"/>
                </a:solidFill>
              </a:rPr>
              <a:t>Meslek Nedir?</a:t>
            </a:r>
          </a:p>
        </p:txBody>
      </p:sp>
      <p:sp>
        <p:nvSpPr>
          <p:cNvPr id="3" name="İçerik Yer Tutucusu 2"/>
          <p:cNvSpPr>
            <a:spLocks noGrp="1"/>
          </p:cNvSpPr>
          <p:nvPr>
            <p:ph idx="1"/>
          </p:nvPr>
        </p:nvSpPr>
        <p:spPr>
          <a:xfrm>
            <a:off x="457200" y="1484784"/>
            <a:ext cx="8229600" cy="2764904"/>
          </a:xfrm>
        </p:spPr>
        <p:txBody>
          <a:bodyPr/>
          <a:lstStyle/>
          <a:p>
            <a:pPr marL="0" indent="0" algn="ctr">
              <a:buNone/>
            </a:pPr>
            <a:r>
              <a:rPr lang="tr-TR" dirty="0">
                <a:solidFill>
                  <a:srgbClr val="002060"/>
                </a:solidFill>
              </a:rPr>
              <a:t>Meslek bir kişinin bir iş üretebilmesi için diğer insanlara yarar sağlayabilecek nitelikte özelliğe sahip, doğuştan sahip olduğu veya eğitim sonucu ilgili alanda edindiği vasıflar, yetenekler bütünüdür. </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187"/>
          <a:stretch/>
        </p:blipFill>
        <p:spPr bwMode="auto">
          <a:xfrm>
            <a:off x="2915816" y="4149080"/>
            <a:ext cx="3234921"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482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89247" y="404664"/>
            <a:ext cx="8075240" cy="432047"/>
          </a:xfrm>
        </p:spPr>
        <p:txBody>
          <a:bodyPr>
            <a:noAutofit/>
          </a:bodyPr>
          <a:lstStyle/>
          <a:p>
            <a:r>
              <a:rPr lang="tr-TR" b="1" dirty="0">
                <a:solidFill>
                  <a:srgbClr val="FF0000"/>
                </a:solidFill>
              </a:rPr>
              <a:t>Meslek Seçimi</a:t>
            </a:r>
          </a:p>
        </p:txBody>
      </p:sp>
      <p:sp>
        <p:nvSpPr>
          <p:cNvPr id="5" name="Dikdörtgen 4"/>
          <p:cNvSpPr/>
          <p:nvPr/>
        </p:nvSpPr>
        <p:spPr>
          <a:xfrm>
            <a:off x="251518" y="1340768"/>
            <a:ext cx="8712967" cy="3539430"/>
          </a:xfrm>
          <a:prstGeom prst="rect">
            <a:avLst/>
          </a:prstGeom>
        </p:spPr>
        <p:txBody>
          <a:bodyPr wrap="square">
            <a:spAutoFit/>
          </a:bodyPr>
          <a:lstStyle/>
          <a:p>
            <a:pPr algn="ctr"/>
            <a:r>
              <a:rPr lang="tr-TR" sz="3200" dirty="0">
                <a:solidFill>
                  <a:srgbClr val="002060"/>
                </a:solidFill>
              </a:rPr>
              <a:t>Meslek seçimi, kariyer gelişimi sürecinde şekillenir.</a:t>
            </a:r>
          </a:p>
          <a:p>
            <a:pPr algn="ctr"/>
            <a:r>
              <a:rPr lang="tr-TR" sz="3200" dirty="0">
                <a:solidFill>
                  <a:srgbClr val="002060"/>
                </a:solidFill>
              </a:rPr>
              <a:t> </a:t>
            </a:r>
          </a:p>
          <a:p>
            <a:pPr algn="ctr"/>
            <a:r>
              <a:rPr lang="tr-TR" sz="3200" dirty="0">
                <a:solidFill>
                  <a:srgbClr val="002060"/>
                </a:solidFill>
              </a:rPr>
              <a:t>Kariyer sürecinin başlangıç yaşı da araştırmacılardan araştırmacıya değişmektedir. Ancak, okulöncesi dönemi ile birlikte çocukların meslek kavramını öğrenmeye başladığını söylemek mümkündür.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581128"/>
            <a:ext cx="234315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427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548680"/>
            <a:ext cx="8147248" cy="868958"/>
          </a:xfrm>
        </p:spPr>
        <p:txBody>
          <a:bodyPr>
            <a:normAutofit/>
          </a:bodyPr>
          <a:lstStyle/>
          <a:p>
            <a:r>
              <a:rPr lang="tr-TR" b="1" dirty="0">
                <a:solidFill>
                  <a:srgbClr val="FF0000"/>
                </a:solidFill>
              </a:rPr>
              <a:t>Okul Öncesi Dönemdeki Çocuklar</a:t>
            </a:r>
          </a:p>
        </p:txBody>
      </p:sp>
      <p:sp>
        <p:nvSpPr>
          <p:cNvPr id="3" name="İçerik Yer Tutucusu 2"/>
          <p:cNvSpPr>
            <a:spLocks noGrp="1"/>
          </p:cNvSpPr>
          <p:nvPr>
            <p:ph idx="1"/>
          </p:nvPr>
        </p:nvSpPr>
        <p:spPr>
          <a:xfrm>
            <a:off x="539552" y="1700808"/>
            <a:ext cx="7992888" cy="4425355"/>
          </a:xfrm>
        </p:spPr>
        <p:txBody>
          <a:bodyPr>
            <a:normAutofit/>
          </a:bodyPr>
          <a:lstStyle/>
          <a:p>
            <a:pPr marL="0" indent="0" algn="ctr">
              <a:buNone/>
            </a:pPr>
            <a:r>
              <a:rPr lang="tr-TR" dirty="0">
                <a:solidFill>
                  <a:srgbClr val="002060"/>
                </a:solidFill>
              </a:rPr>
              <a:t>Bu dönemde çocuklar henüz içlerinde bulundukları çevreyi keşfetme evresindedirler.</a:t>
            </a:r>
          </a:p>
          <a:p>
            <a:pPr marL="0" indent="0" algn="ctr">
              <a:buNone/>
            </a:pPr>
            <a:r>
              <a:rPr lang="tr-TR" dirty="0">
                <a:solidFill>
                  <a:srgbClr val="002060"/>
                </a:solidFill>
              </a:rPr>
              <a:t>Bu yaşlarda çocuklar fantezi ve oyunlar ile yetişkin rollerini denerler.</a:t>
            </a:r>
          </a:p>
          <a:p>
            <a:pPr marL="0" indent="0" algn="just">
              <a:buNone/>
            </a:pPr>
            <a:endParaRPr lang="tr-TR" sz="2400" dirty="0"/>
          </a:p>
          <a:p>
            <a:pPr marL="0" indent="0" algn="just">
              <a:buNone/>
            </a:pPr>
            <a:r>
              <a:rPr lang="tr-TR" sz="2400" b="1" i="1" dirty="0">
                <a:solidFill>
                  <a:srgbClr val="002060"/>
                </a:solidFill>
              </a:rPr>
              <a:t>Ör: </a:t>
            </a:r>
            <a:r>
              <a:rPr lang="tr-TR" sz="2400" b="1" i="1" dirty="0" err="1">
                <a:solidFill>
                  <a:srgbClr val="002060"/>
                </a:solidFill>
              </a:rPr>
              <a:t>Poliscilik</a:t>
            </a:r>
            <a:r>
              <a:rPr lang="tr-TR" sz="2400" b="1" i="1" dirty="0">
                <a:solidFill>
                  <a:srgbClr val="002060"/>
                </a:solidFill>
              </a:rPr>
              <a:t>, </a:t>
            </a:r>
            <a:r>
              <a:rPr lang="tr-TR" sz="2400" b="1" i="1" dirty="0" err="1">
                <a:solidFill>
                  <a:srgbClr val="002060"/>
                </a:solidFill>
              </a:rPr>
              <a:t>kuaförcülük</a:t>
            </a:r>
            <a:r>
              <a:rPr lang="tr-TR" sz="2400" b="1" i="1" dirty="0">
                <a:solidFill>
                  <a:srgbClr val="002060"/>
                </a:solidFill>
              </a:rPr>
              <a:t>, doktorculuk vb. oynarlar.</a:t>
            </a:r>
          </a:p>
          <a:p>
            <a:pPr marL="0" indent="0" algn="just">
              <a:buNone/>
            </a:pPr>
            <a:endParaRPr lang="tr-TR" sz="2400" i="1" dirty="0"/>
          </a:p>
          <a:p>
            <a:pPr marL="0" indent="0">
              <a:buNone/>
            </a:pPr>
            <a:r>
              <a:rPr lang="tr-TR" sz="2400" i="1" dirty="0"/>
              <a:t>	</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1556" y="486916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375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r>
              <a:rPr lang="tr-TR" dirty="0">
                <a:solidFill>
                  <a:srgbClr val="002060"/>
                </a:solidFill>
              </a:rPr>
              <a:t>Bu dönemde, çocuklarda meslek kavramı oluşmaya başlar, çocuklar etrafındaki farklı mesleklere sahip olan kişilerin farkına varırlar, mesleklere ilişkin hayaller kurarlar fakat bu hayallerin gerçeklikle ilişkisi bulunmamaktadır.</a:t>
            </a:r>
          </a:p>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37723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441440"/>
            <a:ext cx="3214643"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3533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a:solidFill>
                  <a:srgbClr val="C00000"/>
                </a:solidFill>
              </a:rPr>
              <a:t>Çocukken hangi mesleği yapmak istiyordunuz?</a:t>
            </a:r>
          </a:p>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498" y="3284984"/>
            <a:ext cx="2907678" cy="190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756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0500" y="1772816"/>
            <a:ext cx="8761412" cy="2016224"/>
          </a:xfrm>
        </p:spPr>
        <p:txBody>
          <a:bodyPr>
            <a:normAutofit fontScale="92500" lnSpcReduction="20000"/>
          </a:bodyPr>
          <a:lstStyle/>
          <a:p>
            <a:pPr marL="0" indent="0" algn="ctr">
              <a:lnSpc>
                <a:spcPct val="150000"/>
              </a:lnSpc>
              <a:buNone/>
            </a:pPr>
            <a:r>
              <a:rPr lang="tr-TR" sz="3500" dirty="0">
                <a:solidFill>
                  <a:srgbClr val="002060"/>
                </a:solidFill>
              </a:rPr>
              <a:t>Çocukların sağlıklı bir kendini tanıma ve mesleklere yönelik doğru bir bakış açısı oluşturabilmeleri için şu görevleri gerçekleştirmeleri gerekmektedir:</a:t>
            </a:r>
          </a:p>
          <a:p>
            <a:pPr algn="just">
              <a:lnSpc>
                <a:spcPct val="150000"/>
              </a:lnSpc>
            </a:pPr>
            <a:endParaRPr lang="tr-TR" sz="2000" dirty="0"/>
          </a:p>
          <a:p>
            <a:pPr marL="0" indent="0" algn="just">
              <a:lnSpc>
                <a:spcPct val="150000"/>
              </a:lnSpc>
              <a:buNone/>
            </a:pPr>
            <a:endParaRPr lang="tr-TR"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8" y="476672"/>
            <a:ext cx="837723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077072"/>
            <a:ext cx="20574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079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6879" y="1340768"/>
            <a:ext cx="8229600" cy="4525963"/>
          </a:xfrm>
        </p:spPr>
        <p:txBody>
          <a:bodyPr>
            <a:normAutofit lnSpcReduction="10000"/>
          </a:bodyPr>
          <a:lstStyle/>
          <a:p>
            <a:r>
              <a:rPr lang="tr-TR" dirty="0">
                <a:solidFill>
                  <a:srgbClr val="002060"/>
                </a:solidFill>
              </a:rPr>
              <a:t>Özgüven kazanma</a:t>
            </a:r>
          </a:p>
          <a:p>
            <a:r>
              <a:rPr lang="tr-TR" dirty="0">
                <a:solidFill>
                  <a:srgbClr val="002060"/>
                </a:solidFill>
              </a:rPr>
              <a:t>Kendi yaşamları üzerindeki kontrollerini arttırma (yapabilecekleri görevlerde sorumluluk vererek kazandırılabilir)</a:t>
            </a:r>
          </a:p>
          <a:p>
            <a:r>
              <a:rPr lang="tr-TR" dirty="0">
                <a:solidFill>
                  <a:srgbClr val="002060"/>
                </a:solidFill>
              </a:rPr>
              <a:t>Başarı ihtiyacını karşılayabilecek etkinlik veya faaliyetlerde yer alma (okul yarışmaları, halk eğitim kursları vb.)</a:t>
            </a:r>
          </a:p>
          <a:p>
            <a:r>
              <a:rPr lang="tr-TR" dirty="0">
                <a:solidFill>
                  <a:srgbClr val="002060"/>
                </a:solidFill>
              </a:rPr>
              <a:t>Zaman algısı geliştirme (ör: uyuyup uyanacağız yarın olacak, dün ………. yemeği yemiştik vb.)</a:t>
            </a:r>
          </a:p>
          <a:p>
            <a:endParaRPr lang="tr-T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061" y="260648"/>
            <a:ext cx="837723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620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980728"/>
            <a:ext cx="8229600" cy="868958"/>
          </a:xfrm>
        </p:spPr>
        <p:txBody>
          <a:bodyPr>
            <a:normAutofit/>
          </a:bodyPr>
          <a:lstStyle/>
          <a:p>
            <a:r>
              <a:rPr lang="tr-TR" sz="3200" b="1" dirty="0">
                <a:solidFill>
                  <a:srgbClr val="FF0000"/>
                </a:solidFill>
              </a:rPr>
              <a:t>Anne Babalar Olarak Neler Yapabilirsiniz?</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780928"/>
            <a:ext cx="2654858"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41254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388</Words>
  <Application>Microsoft Office PowerPoint</Application>
  <PresentationFormat>Ekran Gösterisi (4:3)</PresentationFormat>
  <Paragraphs>36</Paragraphs>
  <Slides>16</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16</vt:i4>
      </vt:variant>
    </vt:vector>
  </HeadingPairs>
  <TitlesOfParts>
    <vt:vector size="19" baseType="lpstr">
      <vt:lpstr>Arial</vt:lpstr>
      <vt:lpstr>Calibri</vt:lpstr>
      <vt:lpstr>Ofis Teması</vt:lpstr>
      <vt:lpstr>Yetenekler, Mesleki İlgi ve  Değerlerini Tanıma  -Okul Öncesi Veli Eğitimi-</vt:lpstr>
      <vt:lpstr>Meslek Nedir?</vt:lpstr>
      <vt:lpstr>Meslek Seçimi</vt:lpstr>
      <vt:lpstr>Okul Öncesi Dönemdeki Çocuklar</vt:lpstr>
      <vt:lpstr>PowerPoint Sunusu</vt:lpstr>
      <vt:lpstr>PowerPoint Sunusu</vt:lpstr>
      <vt:lpstr>PowerPoint Sunusu</vt:lpstr>
      <vt:lpstr>PowerPoint Sunusu</vt:lpstr>
      <vt:lpstr>Anne Babalar Olarak Neler Yapabilirsiniz?</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Mesleki İlgi, Değer ve Yeteneklerini Tanıma</dc:title>
  <dc:creator>RAM MDR YRD</dc:creator>
  <cp:lastModifiedBy>ahmet çetinbaş</cp:lastModifiedBy>
  <cp:revision>102</cp:revision>
  <dcterms:created xsi:type="dcterms:W3CDTF">2021-09-27T08:49:05Z</dcterms:created>
  <dcterms:modified xsi:type="dcterms:W3CDTF">2022-09-09T06:47:31Z</dcterms:modified>
</cp:coreProperties>
</file>