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Now" panose="020B0604020202020204" charset="-94"/>
      <p:regular r:id="rId33"/>
    </p:embeddedFont>
    <p:embeddedFont>
      <p:font typeface="Now Bold" panose="020B0604020202020204" charset="-94"/>
      <p:regular r:id="rId34"/>
    </p:embeddedFont>
    <p:embeddedFont>
      <p:font typeface="Now Medium" panose="020B0604020202020204" charset="-94"/>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sp>
        <p:nvSpPr>
          <p:cNvPr id="2" name="Freeform 2"/>
          <p:cNvSpPr/>
          <p:nvPr/>
        </p:nvSpPr>
        <p:spPr>
          <a:xfrm>
            <a:off x="11166767" y="695322"/>
            <a:ext cx="4151325" cy="6709212"/>
          </a:xfrm>
          <a:custGeom>
            <a:avLst/>
            <a:gdLst/>
            <a:ahLst/>
            <a:cxnLst/>
            <a:rect l="l" t="t" r="r" b="b"/>
            <a:pathLst>
              <a:path w="4151325" h="6709212">
                <a:moveTo>
                  <a:pt x="0" y="0"/>
                </a:moveTo>
                <a:lnTo>
                  <a:pt x="4151324" y="0"/>
                </a:lnTo>
                <a:lnTo>
                  <a:pt x="4151324" y="6709212"/>
                </a:lnTo>
                <a:lnTo>
                  <a:pt x="0" y="6709212"/>
                </a:lnTo>
                <a:lnTo>
                  <a:pt x="0" y="0"/>
                </a:lnTo>
                <a:close/>
              </a:path>
            </a:pathLst>
          </a:custGeom>
          <a:blipFill>
            <a:blip r:embed="rId2"/>
            <a:stretch>
              <a:fillRect/>
            </a:stretch>
          </a:blipFill>
        </p:spPr>
        <p:txBody>
          <a:bodyPr/>
          <a:lstStyle/>
          <a:p>
            <a:endParaRPr lang="tr-TR"/>
          </a:p>
        </p:txBody>
      </p:sp>
      <p:sp>
        <p:nvSpPr>
          <p:cNvPr id="3" name="Freeform 3"/>
          <p:cNvSpPr/>
          <p:nvPr/>
        </p:nvSpPr>
        <p:spPr>
          <a:xfrm>
            <a:off x="13842265" y="1615440"/>
            <a:ext cx="4631906" cy="8739445"/>
          </a:xfrm>
          <a:custGeom>
            <a:avLst/>
            <a:gdLst/>
            <a:ahLst/>
            <a:cxnLst/>
            <a:rect l="l" t="t" r="r" b="b"/>
            <a:pathLst>
              <a:path w="4631906" h="8739445">
                <a:moveTo>
                  <a:pt x="0" y="0"/>
                </a:moveTo>
                <a:lnTo>
                  <a:pt x="4631906" y="0"/>
                </a:lnTo>
                <a:lnTo>
                  <a:pt x="4631906" y="8739445"/>
                </a:lnTo>
                <a:lnTo>
                  <a:pt x="0" y="8739445"/>
                </a:lnTo>
                <a:lnTo>
                  <a:pt x="0" y="0"/>
                </a:lnTo>
                <a:close/>
              </a:path>
            </a:pathLst>
          </a:custGeom>
          <a:blipFill>
            <a:blip r:embed="rId3"/>
            <a:stretch>
              <a:fillRect/>
            </a:stretch>
          </a:blipFill>
        </p:spPr>
        <p:txBody>
          <a:bodyPr/>
          <a:lstStyle/>
          <a:p>
            <a:endParaRPr lang="tr-TR"/>
          </a:p>
        </p:txBody>
      </p:sp>
      <p:sp>
        <p:nvSpPr>
          <p:cNvPr id="4" name="Freeform 4"/>
          <p:cNvSpPr/>
          <p:nvPr/>
        </p:nvSpPr>
        <p:spPr>
          <a:xfrm>
            <a:off x="8271744" y="5013382"/>
            <a:ext cx="5665771" cy="7801406"/>
          </a:xfrm>
          <a:custGeom>
            <a:avLst/>
            <a:gdLst/>
            <a:ahLst/>
            <a:cxnLst/>
            <a:rect l="l" t="t" r="r" b="b"/>
            <a:pathLst>
              <a:path w="5665771" h="7801406">
                <a:moveTo>
                  <a:pt x="0" y="0"/>
                </a:moveTo>
                <a:lnTo>
                  <a:pt x="5665771" y="0"/>
                </a:lnTo>
                <a:lnTo>
                  <a:pt x="5665771" y="7801407"/>
                </a:lnTo>
                <a:lnTo>
                  <a:pt x="0" y="7801407"/>
                </a:lnTo>
                <a:lnTo>
                  <a:pt x="0" y="0"/>
                </a:lnTo>
                <a:close/>
              </a:path>
            </a:pathLst>
          </a:custGeom>
          <a:blipFill>
            <a:blip r:embed="rId4"/>
            <a:stretch>
              <a:fillRect/>
            </a:stretch>
          </a:blipFill>
        </p:spPr>
        <p:txBody>
          <a:bodyPr/>
          <a:lstStyle/>
          <a:p>
            <a:endParaRPr lang="tr-TR"/>
          </a:p>
        </p:txBody>
      </p:sp>
      <p:grpSp>
        <p:nvGrpSpPr>
          <p:cNvPr id="5" name="Group 5"/>
          <p:cNvGrpSpPr/>
          <p:nvPr/>
        </p:nvGrpSpPr>
        <p:grpSpPr>
          <a:xfrm>
            <a:off x="1038515" y="1028700"/>
            <a:ext cx="358140" cy="35814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12" name="Freeform 12"/>
          <p:cNvSpPr/>
          <p:nvPr/>
        </p:nvSpPr>
        <p:spPr>
          <a:xfrm rot="5400000">
            <a:off x="877995" y="8875039"/>
            <a:ext cx="679181" cy="300074"/>
          </a:xfrm>
          <a:custGeom>
            <a:avLst/>
            <a:gdLst/>
            <a:ahLst/>
            <a:cxnLst/>
            <a:rect l="l" t="t" r="r" b="b"/>
            <a:pathLst>
              <a:path w="679181" h="300074">
                <a:moveTo>
                  <a:pt x="0" y="0"/>
                </a:moveTo>
                <a:lnTo>
                  <a:pt x="679181" y="0"/>
                </a:lnTo>
                <a:lnTo>
                  <a:pt x="679181" y="300074"/>
                </a:lnTo>
                <a:lnTo>
                  <a:pt x="0" y="300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3" name="Freeform 13"/>
          <p:cNvSpPr/>
          <p:nvPr/>
        </p:nvSpPr>
        <p:spPr>
          <a:xfrm>
            <a:off x="1217585" y="2850110"/>
            <a:ext cx="8606873" cy="8521147"/>
          </a:xfrm>
          <a:custGeom>
            <a:avLst/>
            <a:gdLst/>
            <a:ahLst/>
            <a:cxnLst/>
            <a:rect l="l" t="t" r="r" b="b"/>
            <a:pathLst>
              <a:path w="8606873" h="8521147">
                <a:moveTo>
                  <a:pt x="0" y="0"/>
                </a:moveTo>
                <a:lnTo>
                  <a:pt x="8606874" y="0"/>
                </a:lnTo>
                <a:lnTo>
                  <a:pt x="8606874" y="8521147"/>
                </a:lnTo>
                <a:lnTo>
                  <a:pt x="0" y="8521147"/>
                </a:lnTo>
                <a:lnTo>
                  <a:pt x="0" y="0"/>
                </a:lnTo>
                <a:close/>
              </a:path>
            </a:pathLst>
          </a:custGeom>
          <a:blipFill>
            <a:blip r:embed="rId7"/>
            <a:stretch>
              <a:fillRect/>
            </a:stretch>
          </a:blipFill>
        </p:spPr>
        <p:txBody>
          <a:bodyPr/>
          <a:lstStyle/>
          <a:p>
            <a:endParaRPr lang="tr-TR"/>
          </a:p>
        </p:txBody>
      </p:sp>
      <p:grpSp>
        <p:nvGrpSpPr>
          <p:cNvPr id="14" name="Group 14"/>
          <p:cNvGrpSpPr/>
          <p:nvPr/>
        </p:nvGrpSpPr>
        <p:grpSpPr>
          <a:xfrm>
            <a:off x="2092693" y="331679"/>
            <a:ext cx="7760790" cy="3883172"/>
            <a:chOff x="0" y="0"/>
            <a:chExt cx="10347720" cy="5177562"/>
          </a:xfrm>
        </p:grpSpPr>
        <p:sp>
          <p:nvSpPr>
            <p:cNvPr id="15" name="TextBox 15"/>
            <p:cNvSpPr txBox="1"/>
            <p:nvPr/>
          </p:nvSpPr>
          <p:spPr>
            <a:xfrm>
              <a:off x="0" y="1363480"/>
              <a:ext cx="9900515" cy="3821010"/>
            </a:xfrm>
            <a:prstGeom prst="rect">
              <a:avLst/>
            </a:prstGeom>
          </p:spPr>
          <p:txBody>
            <a:bodyPr lIns="0" tIns="0" rIns="0" bIns="0" rtlCol="0" anchor="t">
              <a:spAutoFit/>
            </a:bodyPr>
            <a:lstStyle/>
            <a:p>
              <a:pPr>
                <a:lnSpc>
                  <a:spcPts val="11000"/>
                </a:lnSpc>
              </a:pPr>
              <a:r>
                <a:rPr lang="en-US" sz="9999" spc="-199">
                  <a:solidFill>
                    <a:srgbClr val="632B2B"/>
                  </a:solidFill>
                  <a:latin typeface="Now Bold"/>
                </a:rPr>
                <a:t>Arkadaşlık İlişkileri</a:t>
              </a:r>
            </a:p>
          </p:txBody>
        </p:sp>
        <p:sp>
          <p:nvSpPr>
            <p:cNvPr id="16" name="TextBox 16"/>
            <p:cNvSpPr txBox="1"/>
            <p:nvPr/>
          </p:nvSpPr>
          <p:spPr>
            <a:xfrm>
              <a:off x="39754" y="47494"/>
              <a:ext cx="10307966" cy="927622"/>
            </a:xfrm>
            <a:prstGeom prst="rect">
              <a:avLst/>
            </a:prstGeom>
          </p:spPr>
          <p:txBody>
            <a:bodyPr lIns="0" tIns="0" rIns="0" bIns="0" rtlCol="0" anchor="t">
              <a:spAutoFit/>
            </a:bodyPr>
            <a:lstStyle/>
            <a:p>
              <a:pPr>
                <a:lnSpc>
                  <a:spcPts val="5280"/>
                </a:lnSpc>
              </a:pPr>
              <a:r>
                <a:rPr lang="en-US" sz="4799" spc="-47">
                  <a:solidFill>
                    <a:srgbClr val="632B2B"/>
                  </a:solidFill>
                  <a:latin typeface="Now"/>
                </a:rPr>
                <a:t>Öğrenciler için Rehber</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512765" y="996925"/>
            <a:ext cx="8631235" cy="7155020"/>
            <a:chOff x="0" y="0"/>
            <a:chExt cx="11508313" cy="9540026"/>
          </a:xfrm>
        </p:grpSpPr>
        <p:sp>
          <p:nvSpPr>
            <p:cNvPr id="3" name="TextBox 3"/>
            <p:cNvSpPr txBox="1"/>
            <p:nvPr/>
          </p:nvSpPr>
          <p:spPr>
            <a:xfrm>
              <a:off x="0" y="-16478"/>
              <a:ext cx="11278170"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İyimser Bakış</a:t>
              </a:r>
            </a:p>
          </p:txBody>
        </p:sp>
        <p:sp>
          <p:nvSpPr>
            <p:cNvPr id="4" name="TextBox 4"/>
            <p:cNvSpPr txBox="1"/>
            <p:nvPr/>
          </p:nvSpPr>
          <p:spPr>
            <a:xfrm>
              <a:off x="0" y="2778027"/>
              <a:ext cx="11508313" cy="6717664"/>
            </a:xfrm>
            <a:prstGeom prst="rect">
              <a:avLst/>
            </a:prstGeom>
          </p:spPr>
          <p:txBody>
            <a:bodyPr lIns="0" tIns="0" rIns="0" bIns="0" rtlCol="0" anchor="t">
              <a:spAutoFit/>
            </a:bodyPr>
            <a:lstStyle/>
            <a:p>
              <a:pPr>
                <a:lnSpc>
                  <a:spcPts val="5793"/>
                </a:lnSpc>
              </a:pPr>
              <a:r>
                <a:rPr lang="en-US" sz="3862">
                  <a:solidFill>
                    <a:srgbClr val="632B2B"/>
                  </a:solidFill>
                  <a:latin typeface="Now Bold"/>
                </a:rPr>
                <a:t>5-) Olumlu Niyet: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İyimser insanlar, arkadaşlarının davranışlarını olumlu bir niyetle açıklamaya daha yatkındır. Örneğin, bir arkadaşları ile iletişim kuramadıklarında hemen olumsuz bir sonuç çıkarmak yerine, onların meşgul olabileceğini veya başka bir nedenden dolayı geri dönmediklerini düşünebilirler.</a:t>
              </a:r>
            </a:p>
          </p:txBody>
        </p:sp>
      </p:grpSp>
      <p:grpSp>
        <p:nvGrpSpPr>
          <p:cNvPr id="5" name="Group 5"/>
          <p:cNvGrpSpPr/>
          <p:nvPr/>
        </p:nvGrpSpPr>
        <p:grpSpPr>
          <a:xfrm>
            <a:off x="1038515" y="1028700"/>
            <a:ext cx="358140" cy="35814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12" name="Group 12"/>
          <p:cNvGrpSpPr/>
          <p:nvPr/>
        </p:nvGrpSpPr>
        <p:grpSpPr>
          <a:xfrm>
            <a:off x="17259300" y="4093426"/>
            <a:ext cx="176115" cy="17611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4" name="Group 14"/>
          <p:cNvGrpSpPr/>
          <p:nvPr/>
        </p:nvGrpSpPr>
        <p:grpSpPr>
          <a:xfrm>
            <a:off x="17259300" y="3131410"/>
            <a:ext cx="176115" cy="17611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6" name="Group 16"/>
          <p:cNvGrpSpPr/>
          <p:nvPr/>
        </p:nvGrpSpPr>
        <p:grpSpPr>
          <a:xfrm>
            <a:off x="17259300" y="3612418"/>
            <a:ext cx="176115" cy="17611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8" name="Group 18"/>
          <p:cNvGrpSpPr/>
          <p:nvPr/>
        </p:nvGrpSpPr>
        <p:grpSpPr>
          <a:xfrm>
            <a:off x="17259300" y="4574435"/>
            <a:ext cx="176115" cy="17611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0" name="Group 20"/>
          <p:cNvGrpSpPr/>
          <p:nvPr/>
        </p:nvGrpSpPr>
        <p:grpSpPr>
          <a:xfrm>
            <a:off x="17259300" y="5055443"/>
            <a:ext cx="176115" cy="17611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2" name="Group 22"/>
          <p:cNvGrpSpPr/>
          <p:nvPr/>
        </p:nvGrpSpPr>
        <p:grpSpPr>
          <a:xfrm>
            <a:off x="17259300" y="5536451"/>
            <a:ext cx="176115" cy="17611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632B2B"/>
            </a:solidFill>
          </p:spPr>
          <p:txBody>
            <a:bodyPr/>
            <a:lstStyle/>
            <a:p>
              <a:endParaRPr lang="tr-TR"/>
            </a:p>
          </p:txBody>
        </p:sp>
      </p:grpSp>
      <p:grpSp>
        <p:nvGrpSpPr>
          <p:cNvPr id="24" name="Group 24"/>
          <p:cNvGrpSpPr/>
          <p:nvPr/>
        </p:nvGrpSpPr>
        <p:grpSpPr>
          <a:xfrm>
            <a:off x="17259300" y="6017459"/>
            <a:ext cx="176115" cy="176115"/>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6" name="Group 26"/>
          <p:cNvGrpSpPr/>
          <p:nvPr/>
        </p:nvGrpSpPr>
        <p:grpSpPr>
          <a:xfrm>
            <a:off x="17259300" y="6498467"/>
            <a:ext cx="176115" cy="176115"/>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8" name="Group 28"/>
          <p:cNvGrpSpPr/>
          <p:nvPr/>
        </p:nvGrpSpPr>
        <p:grpSpPr>
          <a:xfrm>
            <a:off x="17259300" y="6979475"/>
            <a:ext cx="176115" cy="17611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sp>
        <p:nvSpPr>
          <p:cNvPr id="30" name="Freeform 30"/>
          <p:cNvSpPr/>
          <p:nvPr/>
        </p:nvSpPr>
        <p:spPr>
          <a:xfrm rot="5400000">
            <a:off x="17007767" y="8986702"/>
            <a:ext cx="679181" cy="300074"/>
          </a:xfrm>
          <a:custGeom>
            <a:avLst/>
            <a:gdLst/>
            <a:ahLst/>
            <a:cxnLst/>
            <a:rect l="l" t="t" r="r" b="b"/>
            <a:pathLst>
              <a:path w="679181" h="300074">
                <a:moveTo>
                  <a:pt x="0" y="0"/>
                </a:moveTo>
                <a:lnTo>
                  <a:pt x="679181" y="0"/>
                </a:lnTo>
                <a:lnTo>
                  <a:pt x="679181" y="300074"/>
                </a:lnTo>
                <a:lnTo>
                  <a:pt x="0" y="300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1" name="Freeform 31"/>
          <p:cNvSpPr/>
          <p:nvPr/>
        </p:nvSpPr>
        <p:spPr>
          <a:xfrm>
            <a:off x="9144000" y="2472954"/>
            <a:ext cx="7609940" cy="5517206"/>
          </a:xfrm>
          <a:custGeom>
            <a:avLst/>
            <a:gdLst/>
            <a:ahLst/>
            <a:cxnLst/>
            <a:rect l="l" t="t" r="r" b="b"/>
            <a:pathLst>
              <a:path w="7609940" h="5517206">
                <a:moveTo>
                  <a:pt x="0" y="0"/>
                </a:moveTo>
                <a:lnTo>
                  <a:pt x="7609940" y="0"/>
                </a:lnTo>
                <a:lnTo>
                  <a:pt x="7609940" y="5517207"/>
                </a:lnTo>
                <a:lnTo>
                  <a:pt x="0" y="55172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2" name="Freeform 32"/>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6"/>
            <a:stretch>
              <a:fillRect/>
            </a:stretch>
          </a:blipFill>
        </p:spPr>
        <p:txBody>
          <a:bodyPr/>
          <a:lstStyle/>
          <a:p>
            <a:endParaRPr lang="tr-T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84388"/>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9312247" y="2932262"/>
            <a:ext cx="8574175" cy="4887280"/>
          </a:xfrm>
          <a:prstGeom prst="rect">
            <a:avLst/>
          </a:prstGeom>
        </p:spPr>
      </p:pic>
      <p:grpSp>
        <p:nvGrpSpPr>
          <p:cNvPr id="10" name="Group 10"/>
          <p:cNvGrpSpPr/>
          <p:nvPr/>
        </p:nvGrpSpPr>
        <p:grpSpPr>
          <a:xfrm>
            <a:off x="512765" y="1821785"/>
            <a:ext cx="8631235" cy="6467314"/>
            <a:chOff x="0" y="0"/>
            <a:chExt cx="11508313" cy="8623086"/>
          </a:xfrm>
        </p:grpSpPr>
        <p:sp>
          <p:nvSpPr>
            <p:cNvPr id="11" name="TextBox 11"/>
            <p:cNvSpPr txBox="1"/>
            <p:nvPr/>
          </p:nvSpPr>
          <p:spPr>
            <a:xfrm>
              <a:off x="0" y="-16478"/>
              <a:ext cx="11278170"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FEFEFE"/>
                  </a:solidFill>
                  <a:latin typeface="Now Medium"/>
                </a:rPr>
                <a:t>Uyumlu Olma</a:t>
              </a:r>
            </a:p>
          </p:txBody>
        </p:sp>
        <p:sp>
          <p:nvSpPr>
            <p:cNvPr id="12" name="TextBox 12"/>
            <p:cNvSpPr txBox="1"/>
            <p:nvPr/>
          </p:nvSpPr>
          <p:spPr>
            <a:xfrm>
              <a:off x="0" y="2806602"/>
              <a:ext cx="11508313" cy="5772149"/>
            </a:xfrm>
            <a:prstGeom prst="rect">
              <a:avLst/>
            </a:prstGeom>
          </p:spPr>
          <p:txBody>
            <a:bodyPr lIns="0" tIns="0" rIns="0" bIns="0" rtlCol="0" anchor="t">
              <a:spAutoFit/>
            </a:bodyPr>
            <a:lstStyle/>
            <a:p>
              <a:pPr marL="0" lvl="0" indent="0" algn="l">
                <a:lnSpc>
                  <a:spcPts val="4293"/>
                </a:lnSpc>
                <a:spcBef>
                  <a:spcPct val="0"/>
                </a:spcBef>
              </a:pPr>
              <a:r>
                <a:rPr lang="en-US" sz="2862">
                  <a:solidFill>
                    <a:srgbClr val="FEFEFE"/>
                  </a:solidFill>
                  <a:latin typeface="Now Bold"/>
                </a:rPr>
                <a:t>Arkadaş ilişkilerinde uyumlu olma, farklı kişilikler, görüşler, ilgi alanları ve değerlerle bir arada olabilme yeteneğini ifade eder. Uyumlu olmak, arkadaşlar arasında sağlıklı bir etkileşim ve işbirliği sağlama amacı güder. Uyumlu olma, iletişimde açık olmayı, empati göstermeyi, farklılıklara saygı duymayı ve olumlu bir ortam yaratmayı içerir. </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5"/>
            <a:stretch>
              <a:fillRect/>
            </a:stretch>
          </a:blipFill>
        </p:spPr>
        <p:txBody>
          <a:bodyPr/>
          <a:lstStyle/>
          <a:p>
            <a:endParaRPr lang="tr-T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9" name="Group 9"/>
          <p:cNvGrpSpPr/>
          <p:nvPr/>
        </p:nvGrpSpPr>
        <p:grpSpPr>
          <a:xfrm>
            <a:off x="1738562" y="414425"/>
            <a:ext cx="8631235" cy="9458151"/>
            <a:chOff x="0" y="0"/>
            <a:chExt cx="11508313" cy="12610868"/>
          </a:xfrm>
        </p:grpSpPr>
        <p:sp>
          <p:nvSpPr>
            <p:cNvPr id="10" name="TextBox 10"/>
            <p:cNvSpPr txBox="1"/>
            <p:nvPr/>
          </p:nvSpPr>
          <p:spPr>
            <a:xfrm>
              <a:off x="0" y="-16478"/>
              <a:ext cx="11278170" cy="3611208"/>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Farklılıklara Saygı</a:t>
              </a:r>
            </a:p>
          </p:txBody>
        </p:sp>
        <p:sp>
          <p:nvSpPr>
            <p:cNvPr id="11" name="TextBox 11"/>
            <p:cNvSpPr txBox="1"/>
            <p:nvPr/>
          </p:nvSpPr>
          <p:spPr>
            <a:xfrm>
              <a:off x="0" y="4607444"/>
              <a:ext cx="11508313" cy="7959089"/>
            </a:xfrm>
            <a:prstGeom prst="rect">
              <a:avLst/>
            </a:prstGeom>
          </p:spPr>
          <p:txBody>
            <a:bodyPr lIns="0" tIns="0" rIns="0" bIns="0" rtlCol="0" anchor="t">
              <a:spAutoFit/>
            </a:bodyPr>
            <a:lstStyle/>
            <a:p>
              <a:pPr marL="0" lvl="0" indent="0" algn="l">
                <a:lnSpc>
                  <a:spcPts val="4293"/>
                </a:lnSpc>
                <a:spcBef>
                  <a:spcPct val="0"/>
                </a:spcBef>
              </a:pPr>
              <a:r>
                <a:rPr lang="en-US" sz="2862">
                  <a:solidFill>
                    <a:srgbClr val="632B2B"/>
                  </a:solidFill>
                  <a:latin typeface="Now Bold"/>
                </a:rPr>
                <a:t>Arkadaşlık ilişkilerinde farklılıklara saygı, karşılıklı olarak birbirinin farklı kişilik özellikleri, görüşleri, ilgi alanları, inançları ve yaşam tarzlarına değer verme ve bu farklılıklara saygı gösterme anlamına gelir. Bu kavram, arkadaşlar arasında sağlıklı bir iletişim ve uyumlu bir ilişki kurmanın temel taşlarından biridir. Farklılıklara saygı göstermek, insanların bireysel kimliklerini korumalarına yardımcı olurken, aynı zamanda açık iletişimi ve anlayışı da teşvik eder.</a:t>
              </a:r>
            </a:p>
          </p:txBody>
        </p:sp>
      </p:grpSp>
      <p:pic>
        <p:nvPicPr>
          <p:cNvPr id="12" name="Picture 12"/>
          <p:cNvPicPr>
            <a:picLocks noChangeAspect="1"/>
          </p:cNvPicPr>
          <p:nvPr/>
        </p:nvPicPr>
        <p:blipFill>
          <a:blip r:embed="rId2"/>
          <a:srcRect/>
          <a:stretch>
            <a:fillRect/>
          </a:stretch>
        </p:blipFill>
        <p:spPr>
          <a:xfrm>
            <a:off x="10575497" y="1386840"/>
            <a:ext cx="7365492" cy="8229600"/>
          </a:xfrm>
          <a:prstGeom prst="rect">
            <a:avLst/>
          </a:prstGeom>
        </p:spPr>
      </p:pic>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9" name="Group 9"/>
          <p:cNvGrpSpPr/>
          <p:nvPr/>
        </p:nvGrpSpPr>
        <p:grpSpPr>
          <a:xfrm>
            <a:off x="1622389" y="424024"/>
            <a:ext cx="8631235" cy="10096339"/>
            <a:chOff x="0" y="0"/>
            <a:chExt cx="11508313" cy="13461785"/>
          </a:xfrm>
        </p:grpSpPr>
        <p:sp>
          <p:nvSpPr>
            <p:cNvPr id="10" name="TextBox 10"/>
            <p:cNvSpPr txBox="1"/>
            <p:nvPr/>
          </p:nvSpPr>
          <p:spPr>
            <a:xfrm>
              <a:off x="0" y="-16478"/>
              <a:ext cx="11278170"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İltifat Etme</a:t>
              </a:r>
            </a:p>
          </p:txBody>
        </p:sp>
        <p:sp>
          <p:nvSpPr>
            <p:cNvPr id="11" name="TextBox 11"/>
            <p:cNvSpPr txBox="1"/>
            <p:nvPr/>
          </p:nvSpPr>
          <p:spPr>
            <a:xfrm>
              <a:off x="0" y="2825652"/>
              <a:ext cx="11508313" cy="10591798"/>
            </a:xfrm>
            <a:prstGeom prst="rect">
              <a:avLst/>
            </a:prstGeom>
          </p:spPr>
          <p:txBody>
            <a:bodyPr lIns="0" tIns="0" rIns="0" bIns="0" rtlCol="0" anchor="t">
              <a:spAutoFit/>
            </a:bodyPr>
            <a:lstStyle/>
            <a:p>
              <a:pPr>
                <a:lnSpc>
                  <a:spcPts val="3693"/>
                </a:lnSpc>
              </a:pPr>
              <a:r>
                <a:rPr lang="en-US" sz="2462">
                  <a:solidFill>
                    <a:srgbClr val="632B2B"/>
                  </a:solidFill>
                  <a:latin typeface="Now Bold"/>
                </a:rPr>
                <a:t>-İltifat etme, bir kişinin fiziksel görünümü, yetenekleri, davranışları veya kişiliği gibi olumlu yönlerini övgüyle ifade etme eylemidir. İnsanlar arasında iletişimi güçlendiren ve olumlu duyguları artıran bir etkileşim biçimidir.</a:t>
              </a:r>
            </a:p>
            <a:p>
              <a:pPr>
                <a:lnSpc>
                  <a:spcPts val="3693"/>
                </a:lnSpc>
              </a:pPr>
              <a:endParaRPr lang="en-US" sz="2462">
                <a:solidFill>
                  <a:srgbClr val="632B2B"/>
                </a:solidFill>
                <a:latin typeface="Now Bold"/>
              </a:endParaRPr>
            </a:p>
            <a:p>
              <a:pPr>
                <a:lnSpc>
                  <a:spcPts val="3693"/>
                </a:lnSpc>
              </a:pPr>
              <a:r>
                <a:rPr lang="en-US" sz="2462">
                  <a:solidFill>
                    <a:srgbClr val="632B2B"/>
                  </a:solidFill>
                  <a:latin typeface="Now Bold"/>
                </a:rPr>
                <a:t>-Örnek iltifatlar, bir kişinin giydiği kıyafetleri, saç stilini, yeteneklerini veya kişisel özelliklerini olumlu bir şekilde ifade edebilir. Örneğin: "Bugün çok güzel görünüyorsunuz,"  "Bu konuda gerçekten başarılısınız," gibi ifadeler iltifat örnekleri olabilir.</a:t>
              </a:r>
            </a:p>
            <a:p>
              <a:pPr>
                <a:lnSpc>
                  <a:spcPts val="3693"/>
                </a:lnSpc>
              </a:pPr>
              <a:endParaRPr lang="en-US" sz="2462">
                <a:solidFill>
                  <a:srgbClr val="632B2B"/>
                </a:solidFill>
                <a:latin typeface="Now Bold"/>
              </a:endParaRPr>
            </a:p>
            <a:p>
              <a:pPr>
                <a:lnSpc>
                  <a:spcPts val="3693"/>
                </a:lnSpc>
              </a:pPr>
              <a:r>
                <a:rPr lang="en-US" sz="2462">
                  <a:solidFill>
                    <a:srgbClr val="632B2B"/>
                  </a:solidFill>
                  <a:latin typeface="Now Bold"/>
                </a:rPr>
                <a:t>-Ancak unutulmamalıdır ki, iltifat yaparken karşılıklı saygı ve rahatlık önemlidir. İltifatınızın alıcı tarafından olumlu bir şekilde karşılanacağından emin olmak için duyarlı olmanız gerekmektedir.</a:t>
              </a:r>
            </a:p>
            <a:p>
              <a:pPr marL="0" lvl="0" indent="0" algn="l">
                <a:lnSpc>
                  <a:spcPts val="3693"/>
                </a:lnSpc>
                <a:spcBef>
                  <a:spcPct val="0"/>
                </a:spcBef>
              </a:pPr>
              <a:endParaRPr lang="en-US" sz="2462">
                <a:solidFill>
                  <a:srgbClr val="632B2B"/>
                </a:solidFill>
                <a:latin typeface="Now Bold"/>
              </a:endParaRPr>
            </a:p>
          </p:txBody>
        </p:sp>
      </p:grpSp>
      <p:sp>
        <p:nvSpPr>
          <p:cNvPr id="12" name="Freeform 12"/>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2"/>
            <a:stretch>
              <a:fillRect/>
            </a:stretch>
          </a:blipFill>
        </p:spPr>
        <p:txBody>
          <a:bodyPr/>
          <a:lstStyle/>
          <a:p>
            <a:endParaRPr lang="tr-TR"/>
          </a:p>
        </p:txBody>
      </p:sp>
      <p:pic>
        <p:nvPicPr>
          <p:cNvPr id="16" name="Resim 15">
            <a:extLst>
              <a:ext uri="{FF2B5EF4-FFF2-40B4-BE49-F238E27FC236}">
                <a16:creationId xmlns:a16="http://schemas.microsoft.com/office/drawing/2014/main" id="{1B932863-6108-F9BB-E711-ECCD72196E01}"/>
              </a:ext>
            </a:extLst>
          </p:cNvPr>
          <p:cNvPicPr>
            <a:picLocks noChangeAspect="1"/>
          </p:cNvPicPr>
          <p:nvPr/>
        </p:nvPicPr>
        <p:blipFill>
          <a:blip r:embed="rId3"/>
          <a:stretch>
            <a:fillRect/>
          </a:stretch>
        </p:blipFill>
        <p:spPr>
          <a:xfrm>
            <a:off x="10515600" y="1028700"/>
            <a:ext cx="7492694" cy="7696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2155267" y="4687756"/>
            <a:ext cx="13977466" cy="5295428"/>
          </a:xfrm>
          <a:custGeom>
            <a:avLst/>
            <a:gdLst/>
            <a:ahLst/>
            <a:cxnLst/>
            <a:rect l="l" t="t" r="r" b="b"/>
            <a:pathLst>
              <a:path w="13977466" h="5295428">
                <a:moveTo>
                  <a:pt x="0" y="0"/>
                </a:moveTo>
                <a:lnTo>
                  <a:pt x="13977466" y="0"/>
                </a:lnTo>
                <a:lnTo>
                  <a:pt x="13977466" y="5295427"/>
                </a:lnTo>
                <a:lnTo>
                  <a:pt x="0" y="5295427"/>
                </a:lnTo>
                <a:lnTo>
                  <a:pt x="0" y="0"/>
                </a:lnTo>
                <a:close/>
              </a:path>
            </a:pathLst>
          </a:custGeom>
          <a:blipFill>
            <a:blip r:embed="rId2"/>
            <a:stretch>
              <a:fillRect/>
            </a:stretch>
          </a:blipFill>
        </p:spPr>
        <p:txBody>
          <a:bodyPr/>
          <a:lstStyle/>
          <a:p>
            <a:endParaRPr lang="tr-TR"/>
          </a:p>
        </p:txBody>
      </p:sp>
      <p:grpSp>
        <p:nvGrpSpPr>
          <p:cNvPr id="10" name="Group 10"/>
          <p:cNvGrpSpPr/>
          <p:nvPr/>
        </p:nvGrpSpPr>
        <p:grpSpPr>
          <a:xfrm>
            <a:off x="4987320" y="342502"/>
            <a:ext cx="8631235" cy="4971903"/>
            <a:chOff x="0" y="0"/>
            <a:chExt cx="11508313" cy="6629204"/>
          </a:xfrm>
        </p:grpSpPr>
        <p:sp>
          <p:nvSpPr>
            <p:cNvPr id="11" name="TextBox 11"/>
            <p:cNvSpPr txBox="1"/>
            <p:nvPr/>
          </p:nvSpPr>
          <p:spPr>
            <a:xfrm>
              <a:off x="0" y="-6953"/>
              <a:ext cx="11278170" cy="1242060"/>
            </a:xfrm>
            <a:prstGeom prst="rect">
              <a:avLst/>
            </a:prstGeom>
          </p:spPr>
          <p:txBody>
            <a:bodyPr lIns="0" tIns="0" rIns="0" bIns="0" rtlCol="0" anchor="t">
              <a:spAutoFit/>
            </a:bodyPr>
            <a:lstStyle/>
            <a:p>
              <a:pPr marL="0" lvl="0" indent="0">
                <a:lnSpc>
                  <a:spcPts val="7291"/>
                </a:lnSpc>
                <a:spcBef>
                  <a:spcPct val="0"/>
                </a:spcBef>
              </a:pPr>
              <a:r>
                <a:rPr lang="en-US" sz="6075" spc="-121">
                  <a:solidFill>
                    <a:srgbClr val="632B2B"/>
                  </a:solidFill>
                  <a:latin typeface="Now Medium"/>
                </a:rPr>
                <a:t>Olumlu İtibar Sağlama </a:t>
              </a:r>
            </a:p>
          </p:txBody>
        </p:sp>
        <p:sp>
          <p:nvSpPr>
            <p:cNvPr id="12" name="TextBox 12"/>
            <p:cNvSpPr txBox="1"/>
            <p:nvPr/>
          </p:nvSpPr>
          <p:spPr>
            <a:xfrm>
              <a:off x="0" y="2266870"/>
              <a:ext cx="11508313" cy="4317998"/>
            </a:xfrm>
            <a:prstGeom prst="rect">
              <a:avLst/>
            </a:prstGeom>
          </p:spPr>
          <p:txBody>
            <a:bodyPr lIns="0" tIns="0" rIns="0" bIns="0" rtlCol="0" anchor="t">
              <a:spAutoFit/>
            </a:bodyPr>
            <a:lstStyle/>
            <a:p>
              <a:pPr>
                <a:lnSpc>
                  <a:spcPts val="3693"/>
                </a:lnSpc>
              </a:pPr>
              <a:r>
                <a:rPr lang="en-US" sz="2462">
                  <a:solidFill>
                    <a:srgbClr val="632B2B"/>
                  </a:solidFill>
                  <a:latin typeface="Now Bold"/>
                </a:rPr>
                <a:t>-Başkalarının sizin hakkınızda olumlu düşünceleri  olmasını sağlama anlamına gelir.</a:t>
              </a:r>
            </a:p>
            <a:p>
              <a:pPr>
                <a:lnSpc>
                  <a:spcPts val="3693"/>
                </a:lnSpc>
              </a:pPr>
              <a:endParaRPr lang="en-US" sz="2462">
                <a:solidFill>
                  <a:srgbClr val="632B2B"/>
                </a:solidFill>
                <a:latin typeface="Now Bold"/>
              </a:endParaRPr>
            </a:p>
            <a:p>
              <a:pPr>
                <a:lnSpc>
                  <a:spcPts val="3693"/>
                </a:lnSpc>
              </a:pPr>
              <a:r>
                <a:rPr lang="en-US" sz="2462">
                  <a:solidFill>
                    <a:srgbClr val="632B2B"/>
                  </a:solidFill>
                  <a:latin typeface="Now Bold"/>
                </a:rPr>
                <a:t>-Olumlu itibarınız olduğunda insanlar daha iyi davranır ve daha iyi iletişim kurarsınız.</a:t>
              </a:r>
            </a:p>
            <a:p>
              <a:pPr>
                <a:lnSpc>
                  <a:spcPts val="3693"/>
                </a:lnSpc>
              </a:pPr>
              <a:endParaRPr lang="en-US" sz="2462">
                <a:solidFill>
                  <a:srgbClr val="632B2B"/>
                </a:solidFill>
                <a:latin typeface="Now Bold"/>
              </a:endParaRPr>
            </a:p>
            <a:p>
              <a:pPr marL="0" lvl="0" indent="0" algn="l">
                <a:lnSpc>
                  <a:spcPts val="3693"/>
                </a:lnSpc>
                <a:spcBef>
                  <a:spcPct val="0"/>
                </a:spcBef>
              </a:pPr>
              <a:endParaRPr lang="en-US" sz="2462">
                <a:solidFill>
                  <a:srgbClr val="632B2B"/>
                </a:solidFill>
                <a:latin typeface="Now Bold"/>
              </a:endParaRP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9144000" y="1956445"/>
            <a:ext cx="9144000" cy="5634990"/>
          </a:xfrm>
          <a:custGeom>
            <a:avLst/>
            <a:gdLst/>
            <a:ahLst/>
            <a:cxnLst/>
            <a:rect l="l" t="t" r="r" b="b"/>
            <a:pathLst>
              <a:path w="9144000" h="5634990">
                <a:moveTo>
                  <a:pt x="0" y="0"/>
                </a:moveTo>
                <a:lnTo>
                  <a:pt x="9144000" y="0"/>
                </a:lnTo>
                <a:lnTo>
                  <a:pt x="9144000" y="5634990"/>
                </a:lnTo>
                <a:lnTo>
                  <a:pt x="0" y="56349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011590"/>
            <a:ext cx="8703340" cy="6019653"/>
            <a:chOff x="0" y="0"/>
            <a:chExt cx="11604454" cy="8026204"/>
          </a:xfrm>
        </p:grpSpPr>
        <p:sp>
          <p:nvSpPr>
            <p:cNvPr id="11" name="TextBox 11"/>
            <p:cNvSpPr txBox="1"/>
            <p:nvPr/>
          </p:nvSpPr>
          <p:spPr>
            <a:xfrm>
              <a:off x="0" y="-6953"/>
              <a:ext cx="11372388" cy="245872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Alay ve Kızdırma İle Başa Çıkma</a:t>
              </a:r>
            </a:p>
          </p:txBody>
        </p:sp>
        <p:sp>
          <p:nvSpPr>
            <p:cNvPr id="12" name="TextBox 12"/>
            <p:cNvSpPr txBox="1"/>
            <p:nvPr/>
          </p:nvSpPr>
          <p:spPr>
            <a:xfrm>
              <a:off x="0" y="3435905"/>
              <a:ext cx="11604454" cy="4545964"/>
            </a:xfrm>
            <a:prstGeom prst="rect">
              <a:avLst/>
            </a:prstGeom>
          </p:spPr>
          <p:txBody>
            <a:bodyPr lIns="0" tIns="0" rIns="0" bIns="0" rtlCol="0" anchor="t">
              <a:spAutoFit/>
            </a:bodyPr>
            <a:lstStyle/>
            <a:p>
              <a:pPr>
                <a:lnSpc>
                  <a:spcPts val="5793"/>
                </a:lnSpc>
              </a:pPr>
              <a:r>
                <a:rPr lang="en-US" sz="3862">
                  <a:solidFill>
                    <a:srgbClr val="632B2B"/>
                  </a:solidFill>
                  <a:latin typeface="Now Bold"/>
                </a:rPr>
                <a:t>1-) Durumu Ciddiye Almamak: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İnsanlar genellikle alay ederek dikkat çekmeye veya kendi eksikliklerini örtbas etmeye çalışır. Bu nedenle, alaycı yorumları ciddiye almamak ve karşılık vermemek en iyi yol olabilir.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D56"/>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10013657" y="1386840"/>
            <a:ext cx="6817570" cy="7046584"/>
          </a:xfrm>
          <a:custGeom>
            <a:avLst/>
            <a:gdLst/>
            <a:ahLst/>
            <a:cxnLst/>
            <a:rect l="l" t="t" r="r" b="b"/>
            <a:pathLst>
              <a:path w="6817570" h="7046584">
                <a:moveTo>
                  <a:pt x="0" y="0"/>
                </a:moveTo>
                <a:lnTo>
                  <a:pt x="6817569" y="0"/>
                </a:lnTo>
                <a:lnTo>
                  <a:pt x="6817569" y="7046584"/>
                </a:lnTo>
                <a:lnTo>
                  <a:pt x="0" y="70465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1740128"/>
            <a:ext cx="8703340" cy="6562578"/>
            <a:chOff x="0" y="0"/>
            <a:chExt cx="11604454" cy="8750104"/>
          </a:xfrm>
        </p:grpSpPr>
        <p:sp>
          <p:nvSpPr>
            <p:cNvPr id="11" name="TextBox 11"/>
            <p:cNvSpPr txBox="1"/>
            <p:nvPr/>
          </p:nvSpPr>
          <p:spPr>
            <a:xfrm>
              <a:off x="0" y="-6953"/>
              <a:ext cx="11372388" cy="245872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Alay ve Kızdırma İle Başa Çıkma</a:t>
              </a:r>
            </a:p>
          </p:txBody>
        </p:sp>
        <p:sp>
          <p:nvSpPr>
            <p:cNvPr id="12" name="TextBox 12"/>
            <p:cNvSpPr txBox="1"/>
            <p:nvPr/>
          </p:nvSpPr>
          <p:spPr>
            <a:xfrm>
              <a:off x="0" y="3435905"/>
              <a:ext cx="11604454" cy="5269864"/>
            </a:xfrm>
            <a:prstGeom prst="rect">
              <a:avLst/>
            </a:prstGeom>
          </p:spPr>
          <p:txBody>
            <a:bodyPr lIns="0" tIns="0" rIns="0" bIns="0" rtlCol="0" anchor="t">
              <a:spAutoFit/>
            </a:bodyPr>
            <a:lstStyle/>
            <a:p>
              <a:pPr>
                <a:lnSpc>
                  <a:spcPts val="5793"/>
                </a:lnSpc>
              </a:pPr>
              <a:r>
                <a:rPr lang="en-US" sz="3862">
                  <a:solidFill>
                    <a:srgbClr val="632B2B"/>
                  </a:solidFill>
                  <a:latin typeface="Now Bold"/>
                </a:rPr>
                <a:t>2-) Empati Kurma: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Alay eden kişinin belki de kendi güvensizlikleri veya sorunları olduğunu unutmayın. Empati kurarak onların neden bunu yaptığını anlamaya çalışmak, durumu daha iyi anlamanıza yardımcı olabilir.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E0EC"/>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10529090" y="1386840"/>
            <a:ext cx="5772255" cy="7226610"/>
          </a:xfrm>
          <a:custGeom>
            <a:avLst/>
            <a:gdLst/>
            <a:ahLst/>
            <a:cxnLst/>
            <a:rect l="l" t="t" r="r" b="b"/>
            <a:pathLst>
              <a:path w="5772255" h="7226610">
                <a:moveTo>
                  <a:pt x="0" y="0"/>
                </a:moveTo>
                <a:lnTo>
                  <a:pt x="5772254" y="0"/>
                </a:lnTo>
                <a:lnTo>
                  <a:pt x="5772254" y="7226610"/>
                </a:lnTo>
                <a:lnTo>
                  <a:pt x="0" y="7226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1740128"/>
            <a:ext cx="8703340" cy="6562578"/>
            <a:chOff x="0" y="0"/>
            <a:chExt cx="11604454" cy="8750104"/>
          </a:xfrm>
        </p:grpSpPr>
        <p:sp>
          <p:nvSpPr>
            <p:cNvPr id="11" name="TextBox 11"/>
            <p:cNvSpPr txBox="1"/>
            <p:nvPr/>
          </p:nvSpPr>
          <p:spPr>
            <a:xfrm>
              <a:off x="0" y="-6953"/>
              <a:ext cx="11372388" cy="245872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Alay ve Kızdırma İle Başa Çıkma</a:t>
              </a:r>
            </a:p>
          </p:txBody>
        </p:sp>
        <p:sp>
          <p:nvSpPr>
            <p:cNvPr id="12" name="TextBox 12"/>
            <p:cNvSpPr txBox="1"/>
            <p:nvPr/>
          </p:nvSpPr>
          <p:spPr>
            <a:xfrm>
              <a:off x="0" y="3435905"/>
              <a:ext cx="11604454" cy="5269864"/>
            </a:xfrm>
            <a:prstGeom prst="rect">
              <a:avLst/>
            </a:prstGeom>
          </p:spPr>
          <p:txBody>
            <a:bodyPr lIns="0" tIns="0" rIns="0" bIns="0" rtlCol="0" anchor="t">
              <a:spAutoFit/>
            </a:bodyPr>
            <a:lstStyle/>
            <a:p>
              <a:pPr>
                <a:lnSpc>
                  <a:spcPts val="5793"/>
                </a:lnSpc>
              </a:pPr>
              <a:r>
                <a:rPr lang="en-US" sz="3862">
                  <a:solidFill>
                    <a:srgbClr val="632B2B"/>
                  </a:solidFill>
                  <a:latin typeface="Now Bold"/>
                </a:rPr>
                <a:t>3-) Olumlu Düşünce Geliştirme: </a:t>
              </a:r>
            </a:p>
            <a:p>
              <a:pPr>
                <a:lnSpc>
                  <a:spcPts val="4293"/>
                </a:lnSpc>
              </a:pPr>
              <a:endParaRPr lang="en-US" sz="3862">
                <a:solidFill>
                  <a:srgbClr val="632B2B"/>
                </a:solidFill>
                <a:latin typeface="Now Bold"/>
              </a:endParaRPr>
            </a:p>
            <a:p>
              <a:pPr>
                <a:lnSpc>
                  <a:spcPts val="4293"/>
                </a:lnSpc>
              </a:pPr>
              <a:r>
                <a:rPr lang="en-US" sz="2862">
                  <a:solidFill>
                    <a:srgbClr val="632B2B"/>
                  </a:solidFill>
                  <a:latin typeface="Now"/>
                </a:rPr>
                <a:t>Olumsuz düşünceler yerine olumlu düşüncelere odaklanmak, daha iyi bir ruh hali sağlayabilir. Olumlu özelliklerinizi ve başarılarınızı hatırlamak, kendinize güveninizi artırabilir.</a:t>
              </a:r>
            </a:p>
            <a:p>
              <a:pPr marL="0" lvl="0" indent="0" algn="l">
                <a:lnSpc>
                  <a:spcPts val="4293"/>
                </a:lnSpc>
                <a:spcBef>
                  <a:spcPct val="0"/>
                </a:spcBef>
              </a:pPr>
              <a:endParaRPr lang="en-US" sz="2862">
                <a:solidFill>
                  <a:srgbClr val="632B2B"/>
                </a:solidFill>
                <a:latin typeface="Now"/>
              </a:endParaRP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10051054" y="1274348"/>
            <a:ext cx="6238869" cy="7494137"/>
          </a:xfrm>
          <a:custGeom>
            <a:avLst/>
            <a:gdLst/>
            <a:ahLst/>
            <a:cxnLst/>
            <a:rect l="l" t="t" r="r" b="b"/>
            <a:pathLst>
              <a:path w="6238869" h="7494137">
                <a:moveTo>
                  <a:pt x="0" y="0"/>
                </a:moveTo>
                <a:lnTo>
                  <a:pt x="6238869" y="0"/>
                </a:lnTo>
                <a:lnTo>
                  <a:pt x="6238869" y="7494137"/>
                </a:lnTo>
                <a:lnTo>
                  <a:pt x="0" y="7494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011590"/>
            <a:ext cx="8703340" cy="6019653"/>
            <a:chOff x="0" y="0"/>
            <a:chExt cx="11604454" cy="8026204"/>
          </a:xfrm>
        </p:grpSpPr>
        <p:sp>
          <p:nvSpPr>
            <p:cNvPr id="11" name="TextBox 11"/>
            <p:cNvSpPr txBox="1"/>
            <p:nvPr/>
          </p:nvSpPr>
          <p:spPr>
            <a:xfrm>
              <a:off x="0" y="-6953"/>
              <a:ext cx="11372388" cy="245872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Alay ve Kızdırma İle Başa Çıkma</a:t>
              </a:r>
            </a:p>
          </p:txBody>
        </p:sp>
        <p:sp>
          <p:nvSpPr>
            <p:cNvPr id="12" name="TextBox 12"/>
            <p:cNvSpPr txBox="1"/>
            <p:nvPr/>
          </p:nvSpPr>
          <p:spPr>
            <a:xfrm>
              <a:off x="0" y="3435905"/>
              <a:ext cx="11604454" cy="4545964"/>
            </a:xfrm>
            <a:prstGeom prst="rect">
              <a:avLst/>
            </a:prstGeom>
          </p:spPr>
          <p:txBody>
            <a:bodyPr lIns="0" tIns="0" rIns="0" bIns="0" rtlCol="0" anchor="t">
              <a:spAutoFit/>
            </a:bodyPr>
            <a:lstStyle/>
            <a:p>
              <a:pPr>
                <a:lnSpc>
                  <a:spcPts val="5793"/>
                </a:lnSpc>
              </a:pPr>
              <a:r>
                <a:rPr lang="en-US" sz="3862">
                  <a:solidFill>
                    <a:srgbClr val="632B2B"/>
                  </a:solidFill>
                  <a:latin typeface="Now Bold"/>
                </a:rPr>
                <a:t>4-) Destek Alma: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Güvendiğiniz arkadaşlarınız, aileniz veya rehber öğretmeninizle durumu paylaşarak destek alabilirsiniz. Onların olumlu geri bildirimleri ve destekleri moral verici olabilir.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8779225" y="3217648"/>
            <a:ext cx="9309252" cy="3851703"/>
          </a:xfrm>
          <a:custGeom>
            <a:avLst/>
            <a:gdLst/>
            <a:ahLst/>
            <a:cxnLst/>
            <a:rect l="l" t="t" r="r" b="b"/>
            <a:pathLst>
              <a:path w="9309252" h="3851703">
                <a:moveTo>
                  <a:pt x="0" y="0"/>
                </a:moveTo>
                <a:lnTo>
                  <a:pt x="9309253" y="0"/>
                </a:lnTo>
                <a:lnTo>
                  <a:pt x="9309253" y="3851704"/>
                </a:lnTo>
                <a:lnTo>
                  <a:pt x="0" y="3851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317343"/>
            <a:ext cx="8703340" cy="5408148"/>
            <a:chOff x="0" y="0"/>
            <a:chExt cx="11604454" cy="7210864"/>
          </a:xfrm>
        </p:grpSpPr>
        <p:sp>
          <p:nvSpPr>
            <p:cNvPr id="11" name="TextBox 11"/>
            <p:cNvSpPr txBox="1"/>
            <p:nvPr/>
          </p:nvSpPr>
          <p:spPr>
            <a:xfrm>
              <a:off x="0" y="-6953"/>
              <a:ext cx="11372388" cy="245872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Alay ve Kızdırma İle Başa Çıkma</a:t>
              </a:r>
            </a:p>
          </p:txBody>
        </p:sp>
        <p:sp>
          <p:nvSpPr>
            <p:cNvPr id="12" name="TextBox 12"/>
            <p:cNvSpPr txBox="1"/>
            <p:nvPr/>
          </p:nvSpPr>
          <p:spPr>
            <a:xfrm>
              <a:off x="0" y="3454955"/>
              <a:ext cx="11604454" cy="3711574"/>
            </a:xfrm>
            <a:prstGeom prst="rect">
              <a:avLst/>
            </a:prstGeom>
          </p:spPr>
          <p:txBody>
            <a:bodyPr lIns="0" tIns="0" rIns="0" bIns="0" rtlCol="0" anchor="t">
              <a:spAutoFit/>
            </a:bodyPr>
            <a:lstStyle/>
            <a:p>
              <a:pPr>
                <a:lnSpc>
                  <a:spcPts val="5193"/>
                </a:lnSpc>
              </a:pPr>
              <a:r>
                <a:rPr lang="en-US" sz="3462">
                  <a:solidFill>
                    <a:srgbClr val="632B2B"/>
                  </a:solidFill>
                  <a:latin typeface="Now Bold"/>
                </a:rPr>
                <a:t>5-) Olumsuz Ortamlardan Uzak Durun: </a:t>
              </a:r>
            </a:p>
            <a:p>
              <a:pPr>
                <a:lnSpc>
                  <a:spcPts val="4293"/>
                </a:lnSpc>
              </a:pPr>
              <a:endParaRPr lang="en-US" sz="3462">
                <a:solidFill>
                  <a:srgbClr val="632B2B"/>
                </a:solidFill>
                <a:latin typeface="Now Bold"/>
              </a:endParaRPr>
            </a:p>
            <a:p>
              <a:pPr marL="0" lvl="0" indent="0" algn="l">
                <a:lnSpc>
                  <a:spcPts val="4293"/>
                </a:lnSpc>
                <a:spcBef>
                  <a:spcPct val="0"/>
                </a:spcBef>
              </a:pPr>
              <a:r>
                <a:rPr lang="en-US" sz="2862">
                  <a:solidFill>
                    <a:srgbClr val="632B2B"/>
                  </a:solidFill>
                  <a:latin typeface="Now"/>
                </a:rPr>
                <a:t>Eğer sürekli alaycı veya olumsuz bir ortamda bulunuyorsanız, mümkünse bu ortamlardan uzaklaşmayı düşünebilirsiniz.</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2" name="Group 2"/>
          <p:cNvGrpSpPr/>
          <p:nvPr/>
        </p:nvGrpSpPr>
        <p:grpSpPr>
          <a:xfrm>
            <a:off x="9289248" y="154733"/>
            <a:ext cx="7547185" cy="9718317"/>
            <a:chOff x="0" y="0"/>
            <a:chExt cx="10062914" cy="12957757"/>
          </a:xfrm>
        </p:grpSpPr>
        <p:grpSp>
          <p:nvGrpSpPr>
            <p:cNvPr id="3" name="Group 3"/>
            <p:cNvGrpSpPr/>
            <p:nvPr/>
          </p:nvGrpSpPr>
          <p:grpSpPr>
            <a:xfrm>
              <a:off x="0" y="7523483"/>
              <a:ext cx="10062914" cy="5434274"/>
              <a:chOff x="0" y="0"/>
              <a:chExt cx="5237988" cy="2828670"/>
            </a:xfrm>
          </p:grpSpPr>
          <p:sp>
            <p:nvSpPr>
              <p:cNvPr id="4" name="Freeform 4"/>
              <p:cNvSpPr/>
              <p:nvPr/>
            </p:nvSpPr>
            <p:spPr>
              <a:xfrm>
                <a:off x="0" y="0"/>
                <a:ext cx="5237988" cy="2828670"/>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path>
                </a:pathLst>
              </a:custGeom>
              <a:solidFill>
                <a:srgbClr val="FFF3E2">
                  <a:alpha val="69804"/>
                </a:srgbClr>
              </a:solidFill>
            </p:spPr>
            <p:txBody>
              <a:bodyPr/>
              <a:lstStyle/>
              <a:p>
                <a:endParaRPr lang="tr-TR"/>
              </a:p>
            </p:txBody>
          </p:sp>
        </p:grpSp>
        <p:sp>
          <p:nvSpPr>
            <p:cNvPr id="5" name="TextBox 5"/>
            <p:cNvSpPr txBox="1"/>
            <p:nvPr/>
          </p:nvSpPr>
          <p:spPr>
            <a:xfrm>
              <a:off x="0" y="60528"/>
              <a:ext cx="9645259" cy="6563360"/>
            </a:xfrm>
            <a:prstGeom prst="rect">
              <a:avLst/>
            </a:prstGeom>
          </p:spPr>
          <p:txBody>
            <a:bodyPr lIns="0" tIns="0" rIns="0" bIns="0" rtlCol="0" anchor="t">
              <a:spAutoFit/>
            </a:bodyPr>
            <a:lstStyle/>
            <a:p>
              <a:pPr algn="ctr">
                <a:lnSpc>
                  <a:spcPts val="9620"/>
                </a:lnSpc>
              </a:pPr>
              <a:r>
                <a:rPr lang="en-US" sz="8017" spc="-160">
                  <a:solidFill>
                    <a:srgbClr val="632B2B"/>
                  </a:solidFill>
                  <a:latin typeface="Now Medium"/>
                </a:rPr>
                <a:t>Arkadaş İlişkilerinin Hayatımızdaki Yeri</a:t>
              </a:r>
            </a:p>
          </p:txBody>
        </p:sp>
        <p:sp>
          <p:nvSpPr>
            <p:cNvPr id="6" name="TextBox 6"/>
            <p:cNvSpPr txBox="1"/>
            <p:nvPr/>
          </p:nvSpPr>
          <p:spPr>
            <a:xfrm>
              <a:off x="647710" y="7544393"/>
              <a:ext cx="8767493" cy="5306728"/>
            </a:xfrm>
            <a:prstGeom prst="rect">
              <a:avLst/>
            </a:prstGeom>
          </p:spPr>
          <p:txBody>
            <a:bodyPr lIns="0" tIns="0" rIns="0" bIns="0" rtlCol="0" anchor="t">
              <a:spAutoFit/>
            </a:bodyPr>
            <a:lstStyle/>
            <a:p>
              <a:pPr>
                <a:lnSpc>
                  <a:spcPts val="3569"/>
                </a:lnSpc>
              </a:pPr>
              <a:r>
                <a:rPr lang="en-US" sz="2230">
                  <a:solidFill>
                    <a:srgbClr val="632B2B"/>
                  </a:solidFill>
                  <a:latin typeface="Now"/>
                </a:rPr>
                <a:t>-İçinde yaşadığımız toplumun hepimizden  bazı beklentileri var ve hepimiz hayatta bazı zorluklarla karşılaşıyoruz. </a:t>
              </a:r>
            </a:p>
            <a:p>
              <a:pPr>
                <a:lnSpc>
                  <a:spcPts val="3569"/>
                </a:lnSpc>
              </a:pPr>
              <a:r>
                <a:rPr lang="en-US" sz="2230">
                  <a:solidFill>
                    <a:srgbClr val="632B2B"/>
                  </a:solidFill>
                  <a:latin typeface="Now"/>
                </a:rPr>
                <a:t>-Tüm bu beklenti ve zorluklarla dolu süreç sonucunda toplumun bir parçası oluyoruz.</a:t>
              </a:r>
            </a:p>
            <a:p>
              <a:pPr>
                <a:lnSpc>
                  <a:spcPts val="3569"/>
                </a:lnSpc>
              </a:pPr>
              <a:r>
                <a:rPr lang="en-US" sz="2230">
                  <a:solidFill>
                    <a:srgbClr val="632B2B"/>
                  </a:solidFill>
                  <a:latin typeface="Now"/>
                </a:rPr>
                <a:t>-İlk olarak ailemizin içerisinde bazı ilişkiler kurarken daha sonra yaşımız büyüdükçe akranlarımız ile arkadaşlık ilişkileri kurarak bu süreci yaşıyoruz. </a:t>
              </a:r>
            </a:p>
          </p:txBody>
        </p:sp>
      </p:grpSp>
      <p:grpSp>
        <p:nvGrpSpPr>
          <p:cNvPr id="7" name="Group 7"/>
          <p:cNvGrpSpPr/>
          <p:nvPr/>
        </p:nvGrpSpPr>
        <p:grpSpPr>
          <a:xfrm>
            <a:off x="1038515" y="1028700"/>
            <a:ext cx="358140" cy="358140"/>
            <a:chOff x="0" y="0"/>
            <a:chExt cx="477520" cy="477520"/>
          </a:xfrm>
        </p:grpSpPr>
        <p:grpSp>
          <p:nvGrpSpPr>
            <p:cNvPr id="8" name="Group 8"/>
            <p:cNvGrpSpPr/>
            <p:nvPr/>
          </p:nvGrpSpPr>
          <p:grpSpPr>
            <a:xfrm>
              <a:off x="0" y="0"/>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199964"/>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2" name="Group 12"/>
            <p:cNvGrpSpPr/>
            <p:nvPr/>
          </p:nvGrpSpPr>
          <p:grpSpPr>
            <a:xfrm>
              <a:off x="0" y="399927"/>
              <a:ext cx="477520" cy="77593"/>
              <a:chOff x="0" y="0"/>
              <a:chExt cx="1913890" cy="310990"/>
            </a:xfrm>
          </p:grpSpPr>
          <p:sp>
            <p:nvSpPr>
              <p:cNvPr id="13" name="Freeform 1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14" name="Freeform 14"/>
          <p:cNvSpPr/>
          <p:nvPr/>
        </p:nvSpPr>
        <p:spPr>
          <a:xfrm>
            <a:off x="364480" y="2044269"/>
            <a:ext cx="8505668" cy="6783270"/>
          </a:xfrm>
          <a:custGeom>
            <a:avLst/>
            <a:gdLst/>
            <a:ahLst/>
            <a:cxnLst/>
            <a:rect l="l" t="t" r="r" b="b"/>
            <a:pathLst>
              <a:path w="8505668" h="6783270">
                <a:moveTo>
                  <a:pt x="0" y="0"/>
                </a:moveTo>
                <a:lnTo>
                  <a:pt x="8505668" y="0"/>
                </a:lnTo>
                <a:lnTo>
                  <a:pt x="8505668" y="6783270"/>
                </a:lnTo>
                <a:lnTo>
                  <a:pt x="0" y="6783270"/>
                </a:lnTo>
                <a:lnTo>
                  <a:pt x="0" y="0"/>
                </a:lnTo>
                <a:close/>
              </a:path>
            </a:pathLst>
          </a:custGeom>
          <a:blipFill>
            <a:blip r:embed="rId2"/>
            <a:stretch>
              <a:fillRect/>
            </a:stretch>
          </a:blipFill>
        </p:spPr>
        <p:txBody>
          <a:bodyPr/>
          <a:lstStyle/>
          <a:p>
            <a:endParaRPr lang="tr-TR"/>
          </a:p>
        </p:txBody>
      </p:sp>
      <p:sp>
        <p:nvSpPr>
          <p:cNvPr id="15" name="Freeform 15"/>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6F00"/>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10224221" y="2020326"/>
            <a:ext cx="7035079" cy="7035079"/>
          </a:xfrm>
          <a:custGeom>
            <a:avLst/>
            <a:gdLst/>
            <a:ahLst/>
            <a:cxnLst/>
            <a:rect l="l" t="t" r="r" b="b"/>
            <a:pathLst>
              <a:path w="7035079" h="7035079">
                <a:moveTo>
                  <a:pt x="0" y="0"/>
                </a:moveTo>
                <a:lnTo>
                  <a:pt x="7035079" y="0"/>
                </a:lnTo>
                <a:lnTo>
                  <a:pt x="7035079" y="7035079"/>
                </a:lnTo>
                <a:lnTo>
                  <a:pt x="0" y="7035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020326"/>
            <a:ext cx="8703340" cy="6246348"/>
            <a:chOff x="0" y="0"/>
            <a:chExt cx="11604454" cy="8328464"/>
          </a:xfrm>
        </p:grpSpPr>
        <p:sp>
          <p:nvSpPr>
            <p:cNvPr id="11" name="TextBox 11"/>
            <p:cNvSpPr txBox="1"/>
            <p:nvPr/>
          </p:nvSpPr>
          <p:spPr>
            <a:xfrm>
              <a:off x="0" y="-6953"/>
              <a:ext cx="11372388" cy="122936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İşbirliği Becerileri</a:t>
              </a:r>
            </a:p>
          </p:txBody>
        </p:sp>
        <p:sp>
          <p:nvSpPr>
            <p:cNvPr id="12" name="TextBox 12"/>
            <p:cNvSpPr txBox="1"/>
            <p:nvPr/>
          </p:nvSpPr>
          <p:spPr>
            <a:xfrm>
              <a:off x="0" y="2225595"/>
              <a:ext cx="11604454" cy="6058534"/>
            </a:xfrm>
            <a:prstGeom prst="rect">
              <a:avLst/>
            </a:prstGeom>
          </p:spPr>
          <p:txBody>
            <a:bodyPr lIns="0" tIns="0" rIns="0" bIns="0" rtlCol="0" anchor="t">
              <a:spAutoFit/>
            </a:bodyPr>
            <a:lstStyle/>
            <a:p>
              <a:pPr>
                <a:lnSpc>
                  <a:spcPts val="5193"/>
                </a:lnSpc>
              </a:pPr>
              <a:r>
                <a:rPr lang="en-US" sz="3462">
                  <a:solidFill>
                    <a:srgbClr val="632B2B"/>
                  </a:solidFill>
                  <a:latin typeface="Now Bold"/>
                </a:rPr>
                <a:t>1-)Esneklik: </a:t>
              </a:r>
            </a:p>
            <a:p>
              <a:pPr>
                <a:lnSpc>
                  <a:spcPts val="5193"/>
                </a:lnSpc>
              </a:pPr>
              <a:endParaRPr lang="en-US" sz="3462">
                <a:solidFill>
                  <a:srgbClr val="632B2B"/>
                </a:solidFill>
                <a:latin typeface="Now Bold"/>
              </a:endParaRPr>
            </a:p>
            <a:p>
              <a:pPr marL="0" lvl="0" indent="0" algn="l">
                <a:lnSpc>
                  <a:spcPts val="5193"/>
                </a:lnSpc>
                <a:spcBef>
                  <a:spcPct val="0"/>
                </a:spcBef>
              </a:pPr>
              <a:r>
                <a:rPr lang="en-US" sz="3462">
                  <a:solidFill>
                    <a:srgbClr val="632B2B"/>
                  </a:solidFill>
                  <a:latin typeface="Now"/>
                </a:rPr>
                <a:t>İşbirliği yaparken farklı fikirlerle ve yaklaşımlarla karşılaşabilirsiniz. Esnek olmak, farklı görüşlere açık olmak ve değişen durumlara uyum sağlamak, sağlıklı arkadaşlık ilişkileri için önemlidir.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9534328" y="2020326"/>
            <a:ext cx="7000275" cy="6530276"/>
          </a:xfrm>
          <a:custGeom>
            <a:avLst/>
            <a:gdLst/>
            <a:ahLst/>
            <a:cxnLst/>
            <a:rect l="l" t="t" r="r" b="b"/>
            <a:pathLst>
              <a:path w="7000275" h="6530276">
                <a:moveTo>
                  <a:pt x="0" y="0"/>
                </a:moveTo>
                <a:lnTo>
                  <a:pt x="7000275" y="0"/>
                </a:lnTo>
                <a:lnTo>
                  <a:pt x="7000275" y="6530276"/>
                </a:lnTo>
                <a:lnTo>
                  <a:pt x="0" y="6530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020326"/>
            <a:ext cx="8703340" cy="6246348"/>
            <a:chOff x="0" y="0"/>
            <a:chExt cx="11604454" cy="8328464"/>
          </a:xfrm>
        </p:grpSpPr>
        <p:sp>
          <p:nvSpPr>
            <p:cNvPr id="11" name="TextBox 11"/>
            <p:cNvSpPr txBox="1"/>
            <p:nvPr/>
          </p:nvSpPr>
          <p:spPr>
            <a:xfrm>
              <a:off x="0" y="-6953"/>
              <a:ext cx="11372388" cy="122936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İşbirliği Becerileri</a:t>
              </a:r>
            </a:p>
          </p:txBody>
        </p:sp>
        <p:sp>
          <p:nvSpPr>
            <p:cNvPr id="12" name="TextBox 12"/>
            <p:cNvSpPr txBox="1"/>
            <p:nvPr/>
          </p:nvSpPr>
          <p:spPr>
            <a:xfrm>
              <a:off x="0" y="2225595"/>
              <a:ext cx="11604454" cy="6058534"/>
            </a:xfrm>
            <a:prstGeom prst="rect">
              <a:avLst/>
            </a:prstGeom>
          </p:spPr>
          <p:txBody>
            <a:bodyPr lIns="0" tIns="0" rIns="0" bIns="0" rtlCol="0" anchor="t">
              <a:spAutoFit/>
            </a:bodyPr>
            <a:lstStyle/>
            <a:p>
              <a:pPr>
                <a:lnSpc>
                  <a:spcPts val="5193"/>
                </a:lnSpc>
              </a:pPr>
              <a:r>
                <a:rPr lang="en-US" sz="3462">
                  <a:solidFill>
                    <a:srgbClr val="632B2B"/>
                  </a:solidFill>
                  <a:latin typeface="Now Bold"/>
                </a:rPr>
                <a:t>2-)Paylaşım: </a:t>
              </a:r>
            </a:p>
            <a:p>
              <a:pPr>
                <a:lnSpc>
                  <a:spcPts val="5193"/>
                </a:lnSpc>
              </a:pPr>
              <a:endParaRPr lang="en-US" sz="3462">
                <a:solidFill>
                  <a:srgbClr val="632B2B"/>
                </a:solidFill>
                <a:latin typeface="Now Bold"/>
              </a:endParaRPr>
            </a:p>
            <a:p>
              <a:pPr marL="0" lvl="0" indent="0" algn="l">
                <a:lnSpc>
                  <a:spcPts val="5193"/>
                </a:lnSpc>
                <a:spcBef>
                  <a:spcPct val="0"/>
                </a:spcBef>
              </a:pPr>
              <a:r>
                <a:rPr lang="en-US" sz="3462">
                  <a:solidFill>
                    <a:srgbClr val="632B2B"/>
                  </a:solidFill>
                  <a:latin typeface="Now"/>
                </a:rPr>
                <a:t>İşbirliği, deneyimlerinizi ve düşüncelerinizi paylaşmayı içerir. Kendi düşüncelerinizi ve duygularınızı açıkça ifade etmek, arkadaşınıza karşı dürüstlüğünüzü gösterir.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CB48"/>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9546701" y="1524513"/>
            <a:ext cx="7038930" cy="7237974"/>
          </a:xfrm>
          <a:custGeom>
            <a:avLst/>
            <a:gdLst/>
            <a:ahLst/>
            <a:cxnLst/>
            <a:rect l="l" t="t" r="r" b="b"/>
            <a:pathLst>
              <a:path w="7038930" h="7237974">
                <a:moveTo>
                  <a:pt x="0" y="0"/>
                </a:moveTo>
                <a:lnTo>
                  <a:pt x="7038929" y="0"/>
                </a:lnTo>
                <a:lnTo>
                  <a:pt x="7038929" y="7237974"/>
                </a:lnTo>
                <a:lnTo>
                  <a:pt x="0" y="72379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020326"/>
            <a:ext cx="8703340" cy="6246348"/>
            <a:chOff x="0" y="0"/>
            <a:chExt cx="11604454" cy="8328464"/>
          </a:xfrm>
        </p:grpSpPr>
        <p:sp>
          <p:nvSpPr>
            <p:cNvPr id="11" name="TextBox 11"/>
            <p:cNvSpPr txBox="1"/>
            <p:nvPr/>
          </p:nvSpPr>
          <p:spPr>
            <a:xfrm>
              <a:off x="0" y="-6953"/>
              <a:ext cx="11372388" cy="122936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İşbirliği Becerileri</a:t>
              </a:r>
            </a:p>
          </p:txBody>
        </p:sp>
        <p:sp>
          <p:nvSpPr>
            <p:cNvPr id="12" name="TextBox 12"/>
            <p:cNvSpPr txBox="1"/>
            <p:nvPr/>
          </p:nvSpPr>
          <p:spPr>
            <a:xfrm>
              <a:off x="0" y="2225595"/>
              <a:ext cx="11604454" cy="6058534"/>
            </a:xfrm>
            <a:prstGeom prst="rect">
              <a:avLst/>
            </a:prstGeom>
          </p:spPr>
          <p:txBody>
            <a:bodyPr lIns="0" tIns="0" rIns="0" bIns="0" rtlCol="0" anchor="t">
              <a:spAutoFit/>
            </a:bodyPr>
            <a:lstStyle/>
            <a:p>
              <a:pPr>
                <a:lnSpc>
                  <a:spcPts val="5193"/>
                </a:lnSpc>
              </a:pPr>
              <a:r>
                <a:rPr lang="en-US" sz="3462">
                  <a:solidFill>
                    <a:srgbClr val="632B2B"/>
                  </a:solidFill>
                  <a:latin typeface="Now Bold"/>
                </a:rPr>
                <a:t>3-)Takım Ruhu: </a:t>
              </a:r>
            </a:p>
            <a:p>
              <a:pPr>
                <a:lnSpc>
                  <a:spcPts val="5193"/>
                </a:lnSpc>
              </a:pPr>
              <a:endParaRPr lang="en-US" sz="3462">
                <a:solidFill>
                  <a:srgbClr val="632B2B"/>
                </a:solidFill>
                <a:latin typeface="Now Bold"/>
              </a:endParaRPr>
            </a:p>
            <a:p>
              <a:pPr marL="0" lvl="0" indent="0" algn="l">
                <a:lnSpc>
                  <a:spcPts val="5193"/>
                </a:lnSpc>
                <a:spcBef>
                  <a:spcPct val="0"/>
                </a:spcBef>
              </a:pPr>
              <a:r>
                <a:rPr lang="en-US" sz="3462">
                  <a:solidFill>
                    <a:srgbClr val="632B2B"/>
                  </a:solidFill>
                  <a:latin typeface="Now"/>
                </a:rPr>
                <a:t>İşbirliği yaparken bir takım gibi düşünmek, ortak hedeflere ulaşma yolunda birlikte çalışmayı teşvik eder. Birbirinizi desteklemek ve motive etmek, ilişkinizi güçlendirir.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7E0EC"/>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10187840" y="1386840"/>
            <a:ext cx="6492448" cy="6897687"/>
          </a:xfrm>
          <a:custGeom>
            <a:avLst/>
            <a:gdLst/>
            <a:ahLst/>
            <a:cxnLst/>
            <a:rect l="l" t="t" r="r" b="b"/>
            <a:pathLst>
              <a:path w="6492448" h="6897687">
                <a:moveTo>
                  <a:pt x="0" y="0"/>
                </a:moveTo>
                <a:lnTo>
                  <a:pt x="6492448" y="0"/>
                </a:lnTo>
                <a:lnTo>
                  <a:pt x="6492448" y="6897687"/>
                </a:lnTo>
                <a:lnTo>
                  <a:pt x="0" y="68976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440660" y="2348938"/>
            <a:ext cx="8703340" cy="5589123"/>
            <a:chOff x="0" y="0"/>
            <a:chExt cx="11604454" cy="7452164"/>
          </a:xfrm>
        </p:grpSpPr>
        <p:sp>
          <p:nvSpPr>
            <p:cNvPr id="11" name="TextBox 11"/>
            <p:cNvSpPr txBox="1"/>
            <p:nvPr/>
          </p:nvSpPr>
          <p:spPr>
            <a:xfrm>
              <a:off x="0" y="-6953"/>
              <a:ext cx="11372388" cy="1229360"/>
            </a:xfrm>
            <a:prstGeom prst="rect">
              <a:avLst/>
            </a:prstGeom>
          </p:spPr>
          <p:txBody>
            <a:bodyPr lIns="0" tIns="0" rIns="0" bIns="0" rtlCol="0" anchor="t">
              <a:spAutoFit/>
            </a:bodyPr>
            <a:lstStyle/>
            <a:p>
              <a:pPr marL="0" lvl="0" indent="0">
                <a:lnSpc>
                  <a:spcPts val="7200"/>
                </a:lnSpc>
                <a:spcBef>
                  <a:spcPct val="0"/>
                </a:spcBef>
              </a:pPr>
              <a:r>
                <a:rPr lang="en-US" sz="6000" spc="-120">
                  <a:solidFill>
                    <a:srgbClr val="632B2B"/>
                  </a:solidFill>
                  <a:latin typeface="Now Medium"/>
                </a:rPr>
                <a:t>İşbirliği Becerileri</a:t>
              </a:r>
            </a:p>
          </p:txBody>
        </p:sp>
        <p:sp>
          <p:nvSpPr>
            <p:cNvPr id="12" name="TextBox 12"/>
            <p:cNvSpPr txBox="1"/>
            <p:nvPr/>
          </p:nvSpPr>
          <p:spPr>
            <a:xfrm>
              <a:off x="0" y="2225595"/>
              <a:ext cx="11604454" cy="5182234"/>
            </a:xfrm>
            <a:prstGeom prst="rect">
              <a:avLst/>
            </a:prstGeom>
          </p:spPr>
          <p:txBody>
            <a:bodyPr lIns="0" tIns="0" rIns="0" bIns="0" rtlCol="0" anchor="t">
              <a:spAutoFit/>
            </a:bodyPr>
            <a:lstStyle/>
            <a:p>
              <a:pPr>
                <a:lnSpc>
                  <a:spcPts val="5193"/>
                </a:lnSpc>
              </a:pPr>
              <a:r>
                <a:rPr lang="en-US" sz="3462">
                  <a:solidFill>
                    <a:srgbClr val="632B2B"/>
                  </a:solidFill>
                  <a:latin typeface="Now Bold"/>
                </a:rPr>
                <a:t>4-)Güven: </a:t>
              </a:r>
            </a:p>
            <a:p>
              <a:pPr>
                <a:lnSpc>
                  <a:spcPts val="5193"/>
                </a:lnSpc>
              </a:pPr>
              <a:endParaRPr lang="en-US" sz="3462">
                <a:solidFill>
                  <a:srgbClr val="632B2B"/>
                </a:solidFill>
                <a:latin typeface="Now Bold"/>
              </a:endParaRPr>
            </a:p>
            <a:p>
              <a:pPr marL="0" lvl="0" indent="0" algn="l">
                <a:lnSpc>
                  <a:spcPts val="5193"/>
                </a:lnSpc>
                <a:spcBef>
                  <a:spcPct val="0"/>
                </a:spcBef>
              </a:pPr>
              <a:r>
                <a:rPr lang="en-US" sz="3462">
                  <a:solidFill>
                    <a:srgbClr val="632B2B"/>
                  </a:solidFill>
                  <a:latin typeface="Now"/>
                </a:rPr>
                <a:t>Güven, arkadaşlık ilişkilerinin temel taşlarından biridir. Söz verdiğinizde ve anlaştığınızda bunları yerine getirmek, güven inşasına katkı sağlar.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9820600" y="2989959"/>
            <a:ext cx="8266189" cy="5806998"/>
          </a:xfrm>
          <a:custGeom>
            <a:avLst/>
            <a:gdLst/>
            <a:ahLst/>
            <a:cxnLst/>
            <a:rect l="l" t="t" r="r" b="b"/>
            <a:pathLst>
              <a:path w="8266189" h="5806998">
                <a:moveTo>
                  <a:pt x="0" y="0"/>
                </a:moveTo>
                <a:lnTo>
                  <a:pt x="8266189" y="0"/>
                </a:lnTo>
                <a:lnTo>
                  <a:pt x="8266189" y="5806998"/>
                </a:lnTo>
                <a:lnTo>
                  <a:pt x="0" y="58069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10" name="Group 10"/>
          <p:cNvGrpSpPr/>
          <p:nvPr/>
        </p:nvGrpSpPr>
        <p:grpSpPr>
          <a:xfrm>
            <a:off x="849259" y="1909319"/>
            <a:ext cx="8703340" cy="8823813"/>
            <a:chOff x="0" y="0"/>
            <a:chExt cx="11604454" cy="11765085"/>
          </a:xfrm>
        </p:grpSpPr>
        <p:sp>
          <p:nvSpPr>
            <p:cNvPr id="11" name="TextBox 11"/>
            <p:cNvSpPr txBox="1"/>
            <p:nvPr/>
          </p:nvSpPr>
          <p:spPr>
            <a:xfrm>
              <a:off x="0" y="-6953"/>
              <a:ext cx="11372388" cy="1160780"/>
            </a:xfrm>
            <a:prstGeom prst="rect">
              <a:avLst/>
            </a:prstGeom>
          </p:spPr>
          <p:txBody>
            <a:bodyPr lIns="0" tIns="0" rIns="0" bIns="0" rtlCol="0" anchor="t">
              <a:spAutoFit/>
            </a:bodyPr>
            <a:lstStyle/>
            <a:p>
              <a:pPr marL="0" lvl="0" indent="0">
                <a:lnSpc>
                  <a:spcPts val="6840"/>
                </a:lnSpc>
                <a:spcBef>
                  <a:spcPct val="0"/>
                </a:spcBef>
              </a:pPr>
              <a:r>
                <a:rPr lang="en-US" sz="5700" spc="-114">
                  <a:solidFill>
                    <a:srgbClr val="632B2B"/>
                  </a:solidFill>
                  <a:latin typeface="Now Medium"/>
                </a:rPr>
                <a:t>Doğru İletişim Kurabilme</a:t>
              </a:r>
            </a:p>
          </p:txBody>
        </p:sp>
        <p:sp>
          <p:nvSpPr>
            <p:cNvPr id="12" name="TextBox 12"/>
            <p:cNvSpPr txBox="1"/>
            <p:nvPr/>
          </p:nvSpPr>
          <p:spPr>
            <a:xfrm>
              <a:off x="0" y="2157015"/>
              <a:ext cx="11604454" cy="9563734"/>
            </a:xfrm>
            <a:prstGeom prst="rect">
              <a:avLst/>
            </a:prstGeom>
          </p:spPr>
          <p:txBody>
            <a:bodyPr lIns="0" tIns="0" rIns="0" bIns="0" rtlCol="0" anchor="t">
              <a:spAutoFit/>
            </a:bodyPr>
            <a:lstStyle/>
            <a:p>
              <a:pPr>
                <a:lnSpc>
                  <a:spcPts val="5193"/>
                </a:lnSpc>
              </a:pPr>
              <a:r>
                <a:rPr lang="en-US" sz="3462">
                  <a:solidFill>
                    <a:srgbClr val="632B2B"/>
                  </a:solidFill>
                  <a:latin typeface="Now Bold"/>
                </a:rPr>
                <a:t>1-)Ben Dili ve Sen Dili: </a:t>
              </a:r>
            </a:p>
            <a:p>
              <a:pPr>
                <a:lnSpc>
                  <a:spcPts val="5193"/>
                </a:lnSpc>
              </a:pPr>
              <a:endParaRPr lang="en-US" sz="3462">
                <a:solidFill>
                  <a:srgbClr val="632B2B"/>
                </a:solidFill>
                <a:latin typeface="Now Bold"/>
              </a:endParaRPr>
            </a:p>
            <a:p>
              <a:pPr>
                <a:lnSpc>
                  <a:spcPts val="5193"/>
                </a:lnSpc>
              </a:pPr>
              <a:r>
                <a:rPr lang="en-US" sz="3462">
                  <a:solidFill>
                    <a:srgbClr val="632B2B"/>
                  </a:solidFill>
                  <a:latin typeface="Now"/>
                </a:rPr>
                <a:t>"Ben dili" ve "Sen dili", iletişimde kullanılan iki farklı yaklaşımı ifade eder. Bu yaklaşımlar, iletişimde duyguları ve düşünceleri daha etkili bir şekilde ifade etmek veya karşı tarafa iletilen mesajın nasıl algılanacağını değiştirmek amacıyla kullanılırlar.</a:t>
              </a:r>
            </a:p>
            <a:p>
              <a:pPr>
                <a:lnSpc>
                  <a:spcPts val="5193"/>
                </a:lnSpc>
              </a:pPr>
              <a:endParaRPr lang="en-US" sz="3462">
                <a:solidFill>
                  <a:srgbClr val="632B2B"/>
                </a:solidFill>
                <a:latin typeface="Now"/>
              </a:endParaRPr>
            </a:p>
            <a:p>
              <a:pPr marL="0" lvl="0" indent="0" algn="l">
                <a:lnSpc>
                  <a:spcPts val="5193"/>
                </a:lnSpc>
                <a:spcBef>
                  <a:spcPct val="0"/>
                </a:spcBef>
              </a:pPr>
              <a:endParaRPr lang="en-US" sz="3462">
                <a:solidFill>
                  <a:srgbClr val="632B2B"/>
                </a:solidFill>
                <a:latin typeface="Now"/>
              </a:endParaRP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E4C6"/>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9" name="Group 9"/>
          <p:cNvGrpSpPr/>
          <p:nvPr/>
        </p:nvGrpSpPr>
        <p:grpSpPr>
          <a:xfrm>
            <a:off x="705047" y="1679198"/>
            <a:ext cx="16410041" cy="9572478"/>
            <a:chOff x="0" y="0"/>
            <a:chExt cx="21880055" cy="12763304"/>
          </a:xfrm>
        </p:grpSpPr>
        <p:sp>
          <p:nvSpPr>
            <p:cNvPr id="10" name="TextBox 10"/>
            <p:cNvSpPr txBox="1"/>
            <p:nvPr/>
          </p:nvSpPr>
          <p:spPr>
            <a:xfrm>
              <a:off x="0" y="-6953"/>
              <a:ext cx="21442499" cy="1160780"/>
            </a:xfrm>
            <a:prstGeom prst="rect">
              <a:avLst/>
            </a:prstGeom>
          </p:spPr>
          <p:txBody>
            <a:bodyPr lIns="0" tIns="0" rIns="0" bIns="0" rtlCol="0" anchor="t">
              <a:spAutoFit/>
            </a:bodyPr>
            <a:lstStyle/>
            <a:p>
              <a:pPr marL="0" lvl="0" indent="0">
                <a:lnSpc>
                  <a:spcPts val="6840"/>
                </a:lnSpc>
                <a:spcBef>
                  <a:spcPct val="0"/>
                </a:spcBef>
              </a:pPr>
              <a:r>
                <a:rPr lang="en-US" sz="5700" spc="-114">
                  <a:solidFill>
                    <a:srgbClr val="632B2B"/>
                  </a:solidFill>
                  <a:latin typeface="Now Medium"/>
                </a:rPr>
                <a:t>Doğru İletişim Kurabilme</a:t>
              </a:r>
            </a:p>
          </p:txBody>
        </p:sp>
        <p:sp>
          <p:nvSpPr>
            <p:cNvPr id="11" name="TextBox 11"/>
            <p:cNvSpPr txBox="1"/>
            <p:nvPr/>
          </p:nvSpPr>
          <p:spPr>
            <a:xfrm>
              <a:off x="0" y="2157015"/>
              <a:ext cx="21880055" cy="10561954"/>
            </a:xfrm>
            <a:prstGeom prst="rect">
              <a:avLst/>
            </a:prstGeom>
          </p:spPr>
          <p:txBody>
            <a:bodyPr lIns="0" tIns="0" rIns="0" bIns="0" rtlCol="0" anchor="t">
              <a:spAutoFit/>
            </a:bodyPr>
            <a:lstStyle/>
            <a:p>
              <a:pPr>
                <a:lnSpc>
                  <a:spcPts val="5193"/>
                </a:lnSpc>
              </a:pPr>
              <a:r>
                <a:rPr lang="en-US" sz="3462">
                  <a:solidFill>
                    <a:srgbClr val="632B2B"/>
                  </a:solidFill>
                  <a:latin typeface="Now Bold"/>
                </a:rPr>
                <a:t>BEN DİLİ</a:t>
              </a:r>
            </a:p>
            <a:p>
              <a:pPr>
                <a:lnSpc>
                  <a:spcPts val="5193"/>
                </a:lnSpc>
              </a:pPr>
              <a:endParaRPr lang="en-US" sz="3462">
                <a:solidFill>
                  <a:srgbClr val="632B2B"/>
                </a:solidFill>
                <a:latin typeface="Now Bold"/>
              </a:endParaRPr>
            </a:p>
            <a:p>
              <a:pPr>
                <a:lnSpc>
                  <a:spcPts val="5193"/>
                </a:lnSpc>
              </a:pPr>
              <a:r>
                <a:rPr lang="en-US" sz="3462">
                  <a:solidFill>
                    <a:srgbClr val="632B2B"/>
                  </a:solidFill>
                  <a:latin typeface="Now"/>
                </a:rPr>
                <a:t>"Ben dili" kullanırken, kendi duygularınızı, düşüncelerinizi ve deneyimlerinizi ifade edersiniz. Bu şekilde iletişim kurmak, karşı tarafın daha açık ve anlayışlı bir şekilde yanıt vermesini sağlayabilir. Örnekler:</a:t>
              </a:r>
            </a:p>
            <a:p>
              <a:pPr marL="747558" lvl="1" indent="-373779">
                <a:lnSpc>
                  <a:spcPts val="5193"/>
                </a:lnSpc>
                <a:buFont typeface="Arial"/>
                <a:buChar char="•"/>
              </a:pPr>
              <a:r>
                <a:rPr lang="en-US" sz="3462">
                  <a:solidFill>
                    <a:srgbClr val="632B2B"/>
                  </a:solidFill>
                  <a:latin typeface="Now"/>
                </a:rPr>
                <a:t>"Ben kendimi üzgün hissettim, çünkü bu durum benim için önemliydi."</a:t>
              </a:r>
            </a:p>
            <a:p>
              <a:pPr marL="747558" lvl="1" indent="-373779">
                <a:lnSpc>
                  <a:spcPts val="5193"/>
                </a:lnSpc>
                <a:buFont typeface="Arial"/>
                <a:buChar char="•"/>
              </a:pPr>
              <a:r>
                <a:rPr lang="en-US" sz="3462">
                  <a:solidFill>
                    <a:srgbClr val="632B2B"/>
                  </a:solidFill>
                  <a:latin typeface="Now"/>
                </a:rPr>
                <a:t>"Daha iyi anlaşabilmemiz için daha fazla iletişim kurmamız gerektiğini düşünüyorum."</a:t>
              </a:r>
            </a:p>
            <a:p>
              <a:pPr marL="747558" lvl="1" indent="-373779">
                <a:lnSpc>
                  <a:spcPts val="5193"/>
                </a:lnSpc>
                <a:buFont typeface="Arial"/>
                <a:buChar char="•"/>
              </a:pPr>
              <a:r>
                <a:rPr lang="en-US" sz="3462">
                  <a:solidFill>
                    <a:srgbClr val="632B2B"/>
                  </a:solidFill>
                  <a:latin typeface="Now"/>
                </a:rPr>
                <a:t>"Ben endişeleniyorum çünkü bu planı önceden belirlememiştik."</a:t>
              </a:r>
            </a:p>
            <a:p>
              <a:pPr>
                <a:lnSpc>
                  <a:spcPts val="5193"/>
                </a:lnSpc>
              </a:pPr>
              <a:endParaRPr lang="en-US" sz="3462">
                <a:solidFill>
                  <a:srgbClr val="632B2B"/>
                </a:solidFill>
                <a:latin typeface="Now"/>
              </a:endParaRPr>
            </a:p>
            <a:p>
              <a:pPr>
                <a:lnSpc>
                  <a:spcPts val="5193"/>
                </a:lnSpc>
              </a:pPr>
              <a:endParaRPr lang="en-US" sz="3462">
                <a:solidFill>
                  <a:srgbClr val="632B2B"/>
                </a:solidFill>
                <a:latin typeface="Now"/>
              </a:endParaRPr>
            </a:p>
            <a:p>
              <a:pPr marL="0" lvl="0" indent="0" algn="l">
                <a:lnSpc>
                  <a:spcPts val="5193"/>
                </a:lnSpc>
                <a:spcBef>
                  <a:spcPct val="0"/>
                </a:spcBef>
              </a:pPr>
              <a:endParaRPr lang="en-US" sz="3462">
                <a:solidFill>
                  <a:srgbClr val="632B2B"/>
                </a:solidFill>
                <a:latin typeface="Now"/>
              </a:endParaRPr>
            </a:p>
          </p:txBody>
        </p:sp>
      </p:grpSp>
      <p:sp>
        <p:nvSpPr>
          <p:cNvPr id="12" name="Freeform 12"/>
          <p:cNvSpPr/>
          <p:nvPr/>
        </p:nvSpPr>
        <p:spPr>
          <a:xfrm>
            <a:off x="13129011" y="225909"/>
            <a:ext cx="4130289" cy="41148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3131"/>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9" name="Group 9"/>
          <p:cNvGrpSpPr/>
          <p:nvPr/>
        </p:nvGrpSpPr>
        <p:grpSpPr>
          <a:xfrm>
            <a:off x="705047" y="1679198"/>
            <a:ext cx="16410041" cy="9572478"/>
            <a:chOff x="0" y="0"/>
            <a:chExt cx="21880055" cy="12763304"/>
          </a:xfrm>
        </p:grpSpPr>
        <p:sp>
          <p:nvSpPr>
            <p:cNvPr id="10" name="TextBox 10"/>
            <p:cNvSpPr txBox="1"/>
            <p:nvPr/>
          </p:nvSpPr>
          <p:spPr>
            <a:xfrm>
              <a:off x="0" y="-6953"/>
              <a:ext cx="21442499" cy="1160780"/>
            </a:xfrm>
            <a:prstGeom prst="rect">
              <a:avLst/>
            </a:prstGeom>
          </p:spPr>
          <p:txBody>
            <a:bodyPr lIns="0" tIns="0" rIns="0" bIns="0" rtlCol="0" anchor="t">
              <a:spAutoFit/>
            </a:bodyPr>
            <a:lstStyle/>
            <a:p>
              <a:pPr marL="0" lvl="0" indent="0">
                <a:lnSpc>
                  <a:spcPts val="6840"/>
                </a:lnSpc>
                <a:spcBef>
                  <a:spcPct val="0"/>
                </a:spcBef>
              </a:pPr>
              <a:r>
                <a:rPr lang="en-US" sz="5700" spc="-114">
                  <a:solidFill>
                    <a:srgbClr val="632B2B"/>
                  </a:solidFill>
                  <a:latin typeface="Now Medium"/>
                </a:rPr>
                <a:t>Doğru İletişim Kurabilme</a:t>
              </a:r>
            </a:p>
          </p:txBody>
        </p:sp>
        <p:sp>
          <p:nvSpPr>
            <p:cNvPr id="11" name="TextBox 11"/>
            <p:cNvSpPr txBox="1"/>
            <p:nvPr/>
          </p:nvSpPr>
          <p:spPr>
            <a:xfrm>
              <a:off x="0" y="2157015"/>
              <a:ext cx="21880055" cy="10561954"/>
            </a:xfrm>
            <a:prstGeom prst="rect">
              <a:avLst/>
            </a:prstGeom>
          </p:spPr>
          <p:txBody>
            <a:bodyPr lIns="0" tIns="0" rIns="0" bIns="0" rtlCol="0" anchor="t">
              <a:spAutoFit/>
            </a:bodyPr>
            <a:lstStyle/>
            <a:p>
              <a:pPr>
                <a:lnSpc>
                  <a:spcPts val="5193"/>
                </a:lnSpc>
              </a:pPr>
              <a:r>
                <a:rPr lang="en-US" sz="3462">
                  <a:solidFill>
                    <a:srgbClr val="632B2B"/>
                  </a:solidFill>
                  <a:latin typeface="Now Bold"/>
                </a:rPr>
                <a:t>SEN DİLİ</a:t>
              </a:r>
            </a:p>
            <a:p>
              <a:pPr>
                <a:lnSpc>
                  <a:spcPts val="5193"/>
                </a:lnSpc>
              </a:pPr>
              <a:endParaRPr lang="en-US" sz="3462">
                <a:solidFill>
                  <a:srgbClr val="632B2B"/>
                </a:solidFill>
                <a:latin typeface="Now Bold"/>
              </a:endParaRPr>
            </a:p>
            <a:p>
              <a:pPr>
                <a:lnSpc>
                  <a:spcPts val="5193"/>
                </a:lnSpc>
              </a:pPr>
              <a:r>
                <a:rPr lang="en-US" sz="3462">
                  <a:solidFill>
                    <a:srgbClr val="632B2B"/>
                  </a:solidFill>
                  <a:latin typeface="Now"/>
                </a:rPr>
                <a:t>"Sen dili" kullanırken, karşı taraftan harekete geçmesini veya değişiklik yapmasını istediğinizde doğrudan ifade edersiniz. Ancak bu dil, bazen suçlama veya eleştiri olarak algılanabilir, bu yüzden dikkatli kullanılmalıdır. Örnekler:</a:t>
              </a:r>
            </a:p>
            <a:p>
              <a:pPr marL="747558" lvl="1" indent="-373779">
                <a:lnSpc>
                  <a:spcPts val="5193"/>
                </a:lnSpc>
                <a:buFont typeface="Arial"/>
                <a:buChar char="•"/>
              </a:pPr>
              <a:r>
                <a:rPr lang="en-US" sz="3462">
                  <a:solidFill>
                    <a:srgbClr val="632B2B"/>
                  </a:solidFill>
                  <a:latin typeface="Now"/>
                </a:rPr>
                <a:t>"Sen hiçbir zaman beni dinlemiyorsun."</a:t>
              </a:r>
            </a:p>
            <a:p>
              <a:pPr marL="747558" lvl="1" indent="-373779">
                <a:lnSpc>
                  <a:spcPts val="5193"/>
                </a:lnSpc>
                <a:buFont typeface="Arial"/>
                <a:buChar char="•"/>
              </a:pPr>
              <a:r>
                <a:rPr lang="en-US" sz="3462">
                  <a:solidFill>
                    <a:srgbClr val="632B2B"/>
                  </a:solidFill>
                  <a:latin typeface="Now"/>
                </a:rPr>
                <a:t>"Senin davranışların beni rahatsız ediyor."</a:t>
              </a:r>
            </a:p>
            <a:p>
              <a:pPr marL="747558" lvl="1" indent="-373779">
                <a:lnSpc>
                  <a:spcPts val="5193"/>
                </a:lnSpc>
                <a:buFont typeface="Arial"/>
                <a:buChar char="•"/>
              </a:pPr>
              <a:r>
                <a:rPr lang="en-US" sz="3462">
                  <a:solidFill>
                    <a:srgbClr val="632B2B"/>
                  </a:solidFill>
                  <a:latin typeface="Now"/>
                </a:rPr>
                <a:t>"Sen benim düşüncelerimi anlamıyorsun."</a:t>
              </a:r>
            </a:p>
            <a:p>
              <a:pPr>
                <a:lnSpc>
                  <a:spcPts val="5193"/>
                </a:lnSpc>
              </a:pPr>
              <a:endParaRPr lang="en-US" sz="3462">
                <a:solidFill>
                  <a:srgbClr val="632B2B"/>
                </a:solidFill>
                <a:latin typeface="Now"/>
              </a:endParaRPr>
            </a:p>
            <a:p>
              <a:pPr>
                <a:lnSpc>
                  <a:spcPts val="5193"/>
                </a:lnSpc>
              </a:pPr>
              <a:endParaRPr lang="en-US" sz="3462">
                <a:solidFill>
                  <a:srgbClr val="632B2B"/>
                </a:solidFill>
                <a:latin typeface="Now"/>
              </a:endParaRPr>
            </a:p>
            <a:p>
              <a:pPr marL="0" lvl="0" indent="0" algn="l">
                <a:lnSpc>
                  <a:spcPts val="5193"/>
                </a:lnSpc>
                <a:spcBef>
                  <a:spcPct val="0"/>
                </a:spcBef>
              </a:pPr>
              <a:endParaRPr lang="en-US" sz="3462">
                <a:solidFill>
                  <a:srgbClr val="632B2B"/>
                </a:solidFill>
                <a:latin typeface="Now"/>
              </a:endParaRPr>
            </a:p>
          </p:txBody>
        </p:sp>
      </p:grpSp>
      <p:sp>
        <p:nvSpPr>
          <p:cNvPr id="12" name="Freeform 12"/>
          <p:cNvSpPr/>
          <p:nvPr/>
        </p:nvSpPr>
        <p:spPr>
          <a:xfrm>
            <a:off x="13108960" y="360528"/>
            <a:ext cx="3847338" cy="4114800"/>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sp>
        <p:nvSpPr>
          <p:cNvPr id="2" name="Freeform 2"/>
          <p:cNvSpPr/>
          <p:nvPr/>
        </p:nvSpPr>
        <p:spPr>
          <a:xfrm>
            <a:off x="11166767" y="695322"/>
            <a:ext cx="4151325" cy="6709212"/>
          </a:xfrm>
          <a:custGeom>
            <a:avLst/>
            <a:gdLst/>
            <a:ahLst/>
            <a:cxnLst/>
            <a:rect l="l" t="t" r="r" b="b"/>
            <a:pathLst>
              <a:path w="4151325" h="6709212">
                <a:moveTo>
                  <a:pt x="0" y="0"/>
                </a:moveTo>
                <a:lnTo>
                  <a:pt x="4151324" y="0"/>
                </a:lnTo>
                <a:lnTo>
                  <a:pt x="4151324" y="6709212"/>
                </a:lnTo>
                <a:lnTo>
                  <a:pt x="0" y="6709212"/>
                </a:lnTo>
                <a:lnTo>
                  <a:pt x="0" y="0"/>
                </a:lnTo>
                <a:close/>
              </a:path>
            </a:pathLst>
          </a:custGeom>
          <a:blipFill>
            <a:blip r:embed="rId2"/>
            <a:stretch>
              <a:fillRect/>
            </a:stretch>
          </a:blipFill>
        </p:spPr>
        <p:txBody>
          <a:bodyPr/>
          <a:lstStyle/>
          <a:p>
            <a:endParaRPr lang="tr-TR"/>
          </a:p>
        </p:txBody>
      </p:sp>
      <p:sp>
        <p:nvSpPr>
          <p:cNvPr id="3" name="Freeform 3"/>
          <p:cNvSpPr/>
          <p:nvPr/>
        </p:nvSpPr>
        <p:spPr>
          <a:xfrm>
            <a:off x="13842265" y="1615440"/>
            <a:ext cx="4631906" cy="8739445"/>
          </a:xfrm>
          <a:custGeom>
            <a:avLst/>
            <a:gdLst/>
            <a:ahLst/>
            <a:cxnLst/>
            <a:rect l="l" t="t" r="r" b="b"/>
            <a:pathLst>
              <a:path w="4631906" h="8739445">
                <a:moveTo>
                  <a:pt x="0" y="0"/>
                </a:moveTo>
                <a:lnTo>
                  <a:pt x="4631906" y="0"/>
                </a:lnTo>
                <a:lnTo>
                  <a:pt x="4631906" y="8739445"/>
                </a:lnTo>
                <a:lnTo>
                  <a:pt x="0" y="8739445"/>
                </a:lnTo>
                <a:lnTo>
                  <a:pt x="0" y="0"/>
                </a:lnTo>
                <a:close/>
              </a:path>
            </a:pathLst>
          </a:custGeom>
          <a:blipFill>
            <a:blip r:embed="rId3"/>
            <a:stretch>
              <a:fillRect/>
            </a:stretch>
          </a:blipFill>
        </p:spPr>
        <p:txBody>
          <a:bodyPr/>
          <a:lstStyle/>
          <a:p>
            <a:endParaRPr lang="tr-TR"/>
          </a:p>
        </p:txBody>
      </p:sp>
      <p:sp>
        <p:nvSpPr>
          <p:cNvPr id="4" name="Freeform 4"/>
          <p:cNvSpPr/>
          <p:nvPr/>
        </p:nvSpPr>
        <p:spPr>
          <a:xfrm>
            <a:off x="8271744" y="5013382"/>
            <a:ext cx="5665771" cy="7801406"/>
          </a:xfrm>
          <a:custGeom>
            <a:avLst/>
            <a:gdLst/>
            <a:ahLst/>
            <a:cxnLst/>
            <a:rect l="l" t="t" r="r" b="b"/>
            <a:pathLst>
              <a:path w="5665771" h="7801406">
                <a:moveTo>
                  <a:pt x="0" y="0"/>
                </a:moveTo>
                <a:lnTo>
                  <a:pt x="5665771" y="0"/>
                </a:lnTo>
                <a:lnTo>
                  <a:pt x="5665771" y="7801407"/>
                </a:lnTo>
                <a:lnTo>
                  <a:pt x="0" y="7801407"/>
                </a:lnTo>
                <a:lnTo>
                  <a:pt x="0" y="0"/>
                </a:lnTo>
                <a:close/>
              </a:path>
            </a:pathLst>
          </a:custGeom>
          <a:blipFill>
            <a:blip r:embed="rId4"/>
            <a:stretch>
              <a:fillRect/>
            </a:stretch>
          </a:blipFill>
        </p:spPr>
        <p:txBody>
          <a:bodyPr/>
          <a:lstStyle/>
          <a:p>
            <a:endParaRPr lang="tr-TR"/>
          </a:p>
        </p:txBody>
      </p:sp>
      <p:grpSp>
        <p:nvGrpSpPr>
          <p:cNvPr id="5" name="Group 5"/>
          <p:cNvGrpSpPr/>
          <p:nvPr/>
        </p:nvGrpSpPr>
        <p:grpSpPr>
          <a:xfrm>
            <a:off x="1038515" y="1028700"/>
            <a:ext cx="358140" cy="35814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12" name="Freeform 12"/>
          <p:cNvSpPr/>
          <p:nvPr/>
        </p:nvSpPr>
        <p:spPr>
          <a:xfrm rot="5400000">
            <a:off x="877995" y="8875039"/>
            <a:ext cx="679181" cy="300074"/>
          </a:xfrm>
          <a:custGeom>
            <a:avLst/>
            <a:gdLst/>
            <a:ahLst/>
            <a:cxnLst/>
            <a:rect l="l" t="t" r="r" b="b"/>
            <a:pathLst>
              <a:path w="679181" h="300074">
                <a:moveTo>
                  <a:pt x="0" y="0"/>
                </a:moveTo>
                <a:lnTo>
                  <a:pt x="679181" y="0"/>
                </a:lnTo>
                <a:lnTo>
                  <a:pt x="679181" y="300074"/>
                </a:lnTo>
                <a:lnTo>
                  <a:pt x="0" y="3000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3" name="Freeform 13"/>
          <p:cNvSpPr/>
          <p:nvPr/>
        </p:nvSpPr>
        <p:spPr>
          <a:xfrm>
            <a:off x="1217585" y="2850110"/>
            <a:ext cx="8606873" cy="8521147"/>
          </a:xfrm>
          <a:custGeom>
            <a:avLst/>
            <a:gdLst/>
            <a:ahLst/>
            <a:cxnLst/>
            <a:rect l="l" t="t" r="r" b="b"/>
            <a:pathLst>
              <a:path w="8606873" h="8521147">
                <a:moveTo>
                  <a:pt x="0" y="0"/>
                </a:moveTo>
                <a:lnTo>
                  <a:pt x="8606874" y="0"/>
                </a:lnTo>
                <a:lnTo>
                  <a:pt x="8606874" y="8521147"/>
                </a:lnTo>
                <a:lnTo>
                  <a:pt x="0" y="8521147"/>
                </a:lnTo>
                <a:lnTo>
                  <a:pt x="0" y="0"/>
                </a:lnTo>
                <a:close/>
              </a:path>
            </a:pathLst>
          </a:custGeom>
          <a:blipFill>
            <a:blip r:embed="rId7"/>
            <a:stretch>
              <a:fillRect/>
            </a:stretch>
          </a:blipFill>
        </p:spPr>
        <p:txBody>
          <a:bodyPr/>
          <a:lstStyle/>
          <a:p>
            <a:endParaRPr lang="tr-TR"/>
          </a:p>
        </p:txBody>
      </p:sp>
      <p:grpSp>
        <p:nvGrpSpPr>
          <p:cNvPr id="14" name="Group 14"/>
          <p:cNvGrpSpPr/>
          <p:nvPr/>
        </p:nvGrpSpPr>
        <p:grpSpPr>
          <a:xfrm>
            <a:off x="2092693" y="331679"/>
            <a:ext cx="7760790" cy="3883172"/>
            <a:chOff x="0" y="0"/>
            <a:chExt cx="10347720" cy="5177562"/>
          </a:xfrm>
        </p:grpSpPr>
        <p:sp>
          <p:nvSpPr>
            <p:cNvPr id="15" name="TextBox 15"/>
            <p:cNvSpPr txBox="1"/>
            <p:nvPr/>
          </p:nvSpPr>
          <p:spPr>
            <a:xfrm>
              <a:off x="0" y="1363480"/>
              <a:ext cx="9900515" cy="3821010"/>
            </a:xfrm>
            <a:prstGeom prst="rect">
              <a:avLst/>
            </a:prstGeom>
          </p:spPr>
          <p:txBody>
            <a:bodyPr lIns="0" tIns="0" rIns="0" bIns="0" rtlCol="0" anchor="t">
              <a:spAutoFit/>
            </a:bodyPr>
            <a:lstStyle/>
            <a:p>
              <a:pPr>
                <a:lnSpc>
                  <a:spcPts val="11000"/>
                </a:lnSpc>
              </a:pPr>
              <a:r>
                <a:rPr lang="en-US" sz="9999" spc="-199">
                  <a:solidFill>
                    <a:srgbClr val="632B2B"/>
                  </a:solidFill>
                  <a:latin typeface="Now Bold"/>
                </a:rPr>
                <a:t>Arkadaşlık İlişkileri</a:t>
              </a:r>
            </a:p>
          </p:txBody>
        </p:sp>
        <p:sp>
          <p:nvSpPr>
            <p:cNvPr id="16" name="TextBox 16"/>
            <p:cNvSpPr txBox="1"/>
            <p:nvPr/>
          </p:nvSpPr>
          <p:spPr>
            <a:xfrm>
              <a:off x="39754" y="47494"/>
              <a:ext cx="10307966" cy="927622"/>
            </a:xfrm>
            <a:prstGeom prst="rect">
              <a:avLst/>
            </a:prstGeom>
          </p:spPr>
          <p:txBody>
            <a:bodyPr lIns="0" tIns="0" rIns="0" bIns="0" rtlCol="0" anchor="t">
              <a:spAutoFit/>
            </a:bodyPr>
            <a:lstStyle/>
            <a:p>
              <a:pPr>
                <a:lnSpc>
                  <a:spcPts val="5280"/>
                </a:lnSpc>
              </a:pPr>
              <a:r>
                <a:rPr lang="en-US" sz="4799" spc="-47">
                  <a:solidFill>
                    <a:srgbClr val="632B2B"/>
                  </a:solidFill>
                  <a:latin typeface="Now"/>
                </a:rPr>
                <a:t>Öğrenciler için Rehber</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pic>
        <p:nvPicPr>
          <p:cNvPr id="9" name="Picture 9"/>
          <p:cNvPicPr>
            <a:picLocks noChangeAspect="1"/>
          </p:cNvPicPr>
          <p:nvPr/>
        </p:nvPicPr>
        <p:blipFill>
          <a:blip r:embed="rId2"/>
          <a:srcRect/>
          <a:stretch>
            <a:fillRect/>
          </a:stretch>
        </p:blipFill>
        <p:spPr>
          <a:xfrm>
            <a:off x="0" y="1246729"/>
            <a:ext cx="7365492" cy="8229600"/>
          </a:xfrm>
          <a:prstGeom prst="rect">
            <a:avLst/>
          </a:prstGeom>
        </p:spPr>
      </p:pic>
      <p:grpSp>
        <p:nvGrpSpPr>
          <p:cNvPr id="10" name="Group 10"/>
          <p:cNvGrpSpPr/>
          <p:nvPr/>
        </p:nvGrpSpPr>
        <p:grpSpPr>
          <a:xfrm>
            <a:off x="8162455" y="0"/>
            <a:ext cx="7819776" cy="9656193"/>
            <a:chOff x="0" y="0"/>
            <a:chExt cx="10426368" cy="12874924"/>
          </a:xfrm>
        </p:grpSpPr>
        <p:sp>
          <p:nvSpPr>
            <p:cNvPr id="11" name="TextBox 11"/>
            <p:cNvSpPr txBox="1"/>
            <p:nvPr/>
          </p:nvSpPr>
          <p:spPr>
            <a:xfrm>
              <a:off x="0" y="-15165"/>
              <a:ext cx="10426368" cy="2671445"/>
            </a:xfrm>
            <a:prstGeom prst="rect">
              <a:avLst/>
            </a:prstGeom>
          </p:spPr>
          <p:txBody>
            <a:bodyPr lIns="0" tIns="0" rIns="0" bIns="0" rtlCol="0" anchor="t">
              <a:spAutoFit/>
            </a:bodyPr>
            <a:lstStyle/>
            <a:p>
              <a:pPr marL="0" lvl="0" indent="0" algn="ctr">
                <a:lnSpc>
                  <a:spcPts val="7800"/>
                </a:lnSpc>
                <a:spcBef>
                  <a:spcPct val="0"/>
                </a:spcBef>
              </a:pPr>
              <a:r>
                <a:rPr lang="en-US" sz="6500" spc="-130">
                  <a:solidFill>
                    <a:srgbClr val="632B2B"/>
                  </a:solidFill>
                  <a:latin typeface="Now Medium"/>
                </a:rPr>
                <a:t>Arkadaş İlişkilerinin Hayatımızdaki Yeri</a:t>
              </a:r>
            </a:p>
          </p:txBody>
        </p:sp>
        <p:sp>
          <p:nvSpPr>
            <p:cNvPr id="12" name="TextBox 12"/>
            <p:cNvSpPr txBox="1"/>
            <p:nvPr/>
          </p:nvSpPr>
          <p:spPr>
            <a:xfrm>
              <a:off x="0" y="3039627"/>
              <a:ext cx="10426368" cy="9827649"/>
            </a:xfrm>
            <a:prstGeom prst="rect">
              <a:avLst/>
            </a:prstGeom>
          </p:spPr>
          <p:txBody>
            <a:bodyPr lIns="0" tIns="0" rIns="0" bIns="0" rtlCol="0" anchor="t">
              <a:spAutoFit/>
            </a:bodyPr>
            <a:lstStyle/>
            <a:p>
              <a:pPr>
                <a:lnSpc>
                  <a:spcPts val="4550"/>
                </a:lnSpc>
              </a:pPr>
              <a:r>
                <a:rPr lang="en-US" sz="2844">
                  <a:solidFill>
                    <a:srgbClr val="632B2B"/>
                  </a:solidFill>
                  <a:latin typeface="Now"/>
                </a:rPr>
                <a:t>-Arkadaşlarımızla kurduğumuz iletişimler bizim başkalarını ve onların sosyal değerlerini anlamamıza yardımcı olur.</a:t>
              </a:r>
            </a:p>
            <a:p>
              <a:pPr>
                <a:lnSpc>
                  <a:spcPts val="4550"/>
                </a:lnSpc>
              </a:pPr>
              <a:endParaRPr lang="en-US" sz="2844">
                <a:solidFill>
                  <a:srgbClr val="632B2B"/>
                </a:solidFill>
                <a:latin typeface="Now"/>
              </a:endParaRPr>
            </a:p>
            <a:p>
              <a:pPr>
                <a:lnSpc>
                  <a:spcPts val="4550"/>
                </a:lnSpc>
              </a:pPr>
              <a:r>
                <a:rPr lang="en-US" sz="2844">
                  <a:solidFill>
                    <a:srgbClr val="632B2B"/>
                  </a:solidFill>
                  <a:latin typeface="Now"/>
                </a:rPr>
                <a:t>--Ayrıca onlarla kurduğumuz bağlar sayesinde kendimize olan bakış açımız olumlu bir hal almakta ve kendi cinsiyetimize uygun davranışlar geliştirmekteyiz.</a:t>
              </a:r>
            </a:p>
            <a:p>
              <a:pPr>
                <a:lnSpc>
                  <a:spcPts val="4550"/>
                </a:lnSpc>
              </a:pPr>
              <a:endParaRPr lang="en-US" sz="2844">
                <a:solidFill>
                  <a:srgbClr val="632B2B"/>
                </a:solidFill>
                <a:latin typeface="Now"/>
              </a:endParaRPr>
            </a:p>
            <a:p>
              <a:pPr marL="0" lvl="0" indent="0">
                <a:lnSpc>
                  <a:spcPts val="4550"/>
                </a:lnSpc>
                <a:spcBef>
                  <a:spcPct val="0"/>
                </a:spcBef>
              </a:pPr>
              <a:r>
                <a:rPr lang="en-US" sz="2844">
                  <a:solidFill>
                    <a:srgbClr val="632B2B"/>
                  </a:solidFill>
                  <a:latin typeface="Now"/>
                </a:rPr>
                <a:t>-Şefkat, samimiyet, güvenli işbirliği, yardımlaşma, destekleme, kendi değerinin farkına varma gereksinimleri arkadaşlık ilişkileri ile karşılanmaktadır</a:t>
              </a:r>
            </a:p>
          </p:txBody>
        </p:sp>
      </p:grpSp>
      <p:sp>
        <p:nvSpPr>
          <p:cNvPr id="13" name="Freeform 13"/>
          <p:cNvSpPr/>
          <p:nvPr/>
        </p:nvSpPr>
        <p:spPr>
          <a:xfrm>
            <a:off x="-23466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8572999" y="0"/>
            <a:ext cx="6940452" cy="9076241"/>
            <a:chOff x="0" y="0"/>
            <a:chExt cx="9253937" cy="12101655"/>
          </a:xfrm>
        </p:grpSpPr>
        <p:grpSp>
          <p:nvGrpSpPr>
            <p:cNvPr id="3" name="Group 3"/>
            <p:cNvGrpSpPr/>
            <p:nvPr/>
          </p:nvGrpSpPr>
          <p:grpSpPr>
            <a:xfrm>
              <a:off x="0" y="6419509"/>
              <a:ext cx="9253937" cy="5682146"/>
              <a:chOff x="0" y="0"/>
              <a:chExt cx="5143777" cy="3158407"/>
            </a:xfrm>
          </p:grpSpPr>
          <p:sp>
            <p:nvSpPr>
              <p:cNvPr id="4" name="Freeform 4"/>
              <p:cNvSpPr/>
              <p:nvPr/>
            </p:nvSpPr>
            <p:spPr>
              <a:xfrm>
                <a:off x="0" y="0"/>
                <a:ext cx="5143778" cy="3158407"/>
              </a:xfrm>
              <a:custGeom>
                <a:avLst/>
                <a:gdLst/>
                <a:ahLst/>
                <a:cxnLst/>
                <a:rect l="l" t="t" r="r" b="b"/>
                <a:pathLst>
                  <a:path w="5143778" h="3158407">
                    <a:moveTo>
                      <a:pt x="5019317" y="3158407"/>
                    </a:moveTo>
                    <a:lnTo>
                      <a:pt x="124460" y="3158407"/>
                    </a:lnTo>
                    <a:cubicBezTo>
                      <a:pt x="55880" y="3158407"/>
                      <a:pt x="0" y="3102527"/>
                      <a:pt x="0" y="3033947"/>
                    </a:cubicBezTo>
                    <a:lnTo>
                      <a:pt x="0" y="124460"/>
                    </a:lnTo>
                    <a:cubicBezTo>
                      <a:pt x="0" y="55880"/>
                      <a:pt x="55880" y="0"/>
                      <a:pt x="124460" y="0"/>
                    </a:cubicBezTo>
                    <a:lnTo>
                      <a:pt x="5019318" y="0"/>
                    </a:lnTo>
                    <a:cubicBezTo>
                      <a:pt x="5087898" y="0"/>
                      <a:pt x="5143778" y="55880"/>
                      <a:pt x="5143778" y="124460"/>
                    </a:cubicBezTo>
                    <a:lnTo>
                      <a:pt x="5143778" y="3033947"/>
                    </a:lnTo>
                    <a:cubicBezTo>
                      <a:pt x="5143778" y="3102527"/>
                      <a:pt x="5087898" y="3158407"/>
                      <a:pt x="5019318" y="3158407"/>
                    </a:cubicBezTo>
                  </a:path>
                </a:pathLst>
              </a:custGeom>
              <a:solidFill>
                <a:srgbClr val="FFD4A9">
                  <a:alpha val="69804"/>
                </a:srgbClr>
              </a:solidFill>
            </p:spPr>
            <p:txBody>
              <a:bodyPr/>
              <a:lstStyle/>
              <a:p>
                <a:endParaRPr lang="tr-TR"/>
              </a:p>
            </p:txBody>
          </p:sp>
        </p:grpSp>
        <p:sp>
          <p:nvSpPr>
            <p:cNvPr id="5" name="TextBox 5"/>
            <p:cNvSpPr txBox="1"/>
            <p:nvPr/>
          </p:nvSpPr>
          <p:spPr>
            <a:xfrm>
              <a:off x="0" y="263611"/>
              <a:ext cx="8561960" cy="5276684"/>
            </a:xfrm>
            <a:prstGeom prst="rect">
              <a:avLst/>
            </a:prstGeom>
          </p:spPr>
          <p:txBody>
            <a:bodyPr lIns="0" tIns="0" rIns="0" bIns="0" rtlCol="0" anchor="t">
              <a:spAutoFit/>
            </a:bodyPr>
            <a:lstStyle/>
            <a:p>
              <a:pPr marL="0" lvl="0" indent="0" algn="l">
                <a:lnSpc>
                  <a:spcPts val="7787"/>
                </a:lnSpc>
                <a:spcBef>
                  <a:spcPct val="0"/>
                </a:spcBef>
              </a:pPr>
              <a:r>
                <a:rPr lang="en-US" sz="6489" spc="-129">
                  <a:solidFill>
                    <a:srgbClr val="632B2B"/>
                  </a:solidFill>
                  <a:latin typeface="Now Medium"/>
                </a:rPr>
                <a:t>Arkadaş İlişkilerinin Hayatımızdaki Yeri</a:t>
              </a:r>
            </a:p>
          </p:txBody>
        </p:sp>
        <p:sp>
          <p:nvSpPr>
            <p:cNvPr id="6" name="TextBox 6"/>
            <p:cNvSpPr txBox="1"/>
            <p:nvPr/>
          </p:nvSpPr>
          <p:spPr>
            <a:xfrm>
              <a:off x="591390" y="6402261"/>
              <a:ext cx="8071157" cy="5630916"/>
            </a:xfrm>
            <a:prstGeom prst="rect">
              <a:avLst/>
            </a:prstGeom>
          </p:spPr>
          <p:txBody>
            <a:bodyPr lIns="0" tIns="0" rIns="0" bIns="0" rtlCol="0" anchor="t">
              <a:spAutoFit/>
            </a:bodyPr>
            <a:lstStyle/>
            <a:p>
              <a:pPr>
                <a:lnSpc>
                  <a:spcPts val="4264"/>
                </a:lnSpc>
              </a:pPr>
              <a:r>
                <a:rPr lang="en-US" sz="2842">
                  <a:solidFill>
                    <a:srgbClr val="632B2B"/>
                  </a:solidFill>
                  <a:latin typeface="Now"/>
                </a:rPr>
                <a:t>-Büyük bir çoğunluğumuzun kendine uygun olarak karşılıklı olarak seçtiği bazı arkadaşları vardır. </a:t>
              </a:r>
            </a:p>
            <a:p>
              <a:pPr>
                <a:lnSpc>
                  <a:spcPts val="4264"/>
                </a:lnSpc>
              </a:pPr>
              <a:endParaRPr lang="en-US" sz="2842">
                <a:solidFill>
                  <a:srgbClr val="632B2B"/>
                </a:solidFill>
                <a:latin typeface="Now"/>
              </a:endParaRPr>
            </a:p>
            <a:p>
              <a:pPr marL="0" lvl="0" indent="0" algn="l">
                <a:lnSpc>
                  <a:spcPts val="4264"/>
                </a:lnSpc>
                <a:spcBef>
                  <a:spcPct val="0"/>
                </a:spcBef>
              </a:pPr>
              <a:r>
                <a:rPr lang="en-US" sz="2842">
                  <a:solidFill>
                    <a:srgbClr val="632B2B"/>
                  </a:solidFill>
                  <a:latin typeface="Now"/>
                </a:rPr>
                <a:t>-Bu arkadaşlar bazen tek kişi olurken bazen de bir arkadaş grubu olabilir.</a:t>
              </a:r>
            </a:p>
          </p:txBody>
        </p:sp>
      </p:grpSp>
      <p:grpSp>
        <p:nvGrpSpPr>
          <p:cNvPr id="7" name="Group 7"/>
          <p:cNvGrpSpPr/>
          <p:nvPr/>
        </p:nvGrpSpPr>
        <p:grpSpPr>
          <a:xfrm>
            <a:off x="1038515" y="1028700"/>
            <a:ext cx="358140" cy="358140"/>
            <a:chOff x="0" y="0"/>
            <a:chExt cx="477520" cy="477520"/>
          </a:xfrm>
        </p:grpSpPr>
        <p:grpSp>
          <p:nvGrpSpPr>
            <p:cNvPr id="8" name="Group 8"/>
            <p:cNvGrpSpPr/>
            <p:nvPr/>
          </p:nvGrpSpPr>
          <p:grpSpPr>
            <a:xfrm>
              <a:off x="0" y="0"/>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199964"/>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2" name="Group 12"/>
            <p:cNvGrpSpPr/>
            <p:nvPr/>
          </p:nvGrpSpPr>
          <p:grpSpPr>
            <a:xfrm>
              <a:off x="0" y="399927"/>
              <a:ext cx="477520" cy="77593"/>
              <a:chOff x="0" y="0"/>
              <a:chExt cx="1913890" cy="310990"/>
            </a:xfrm>
          </p:grpSpPr>
          <p:sp>
            <p:nvSpPr>
              <p:cNvPr id="13" name="Freeform 1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14" name="Freeform 14"/>
          <p:cNvSpPr/>
          <p:nvPr/>
        </p:nvSpPr>
        <p:spPr>
          <a:xfrm>
            <a:off x="-199002" y="1773792"/>
            <a:ext cx="8495071" cy="8229600"/>
          </a:xfrm>
          <a:custGeom>
            <a:avLst/>
            <a:gdLst/>
            <a:ahLst/>
            <a:cxnLst/>
            <a:rect l="l" t="t" r="r" b="b"/>
            <a:pathLst>
              <a:path w="8495071" h="8229600">
                <a:moveTo>
                  <a:pt x="0" y="0"/>
                </a:moveTo>
                <a:lnTo>
                  <a:pt x="8495071" y="0"/>
                </a:lnTo>
                <a:lnTo>
                  <a:pt x="8495071" y="8229600"/>
                </a:lnTo>
                <a:lnTo>
                  <a:pt x="0" y="8229600"/>
                </a:lnTo>
                <a:lnTo>
                  <a:pt x="0" y="0"/>
                </a:lnTo>
                <a:close/>
              </a:path>
            </a:pathLst>
          </a:custGeom>
          <a:blipFill>
            <a:blip r:embed="rId2"/>
            <a:stretch>
              <a:fillRect/>
            </a:stretch>
          </a:blipFill>
        </p:spPr>
        <p:txBody>
          <a:bodyPr/>
          <a:lstStyle/>
          <a:p>
            <a:endParaRPr lang="tr-TR"/>
          </a:p>
        </p:txBody>
      </p:sp>
      <p:sp>
        <p:nvSpPr>
          <p:cNvPr id="15" name="Freeform 15"/>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sp>
        <p:nvSpPr>
          <p:cNvPr id="2" name="TextBox 2"/>
          <p:cNvSpPr txBox="1"/>
          <p:nvPr/>
        </p:nvSpPr>
        <p:spPr>
          <a:xfrm>
            <a:off x="1974502" y="586554"/>
            <a:ext cx="6154183" cy="1471426"/>
          </a:xfrm>
          <a:prstGeom prst="rect">
            <a:avLst/>
          </a:prstGeom>
        </p:spPr>
        <p:txBody>
          <a:bodyPr lIns="0" tIns="0" rIns="0" bIns="0" rtlCol="0" anchor="t">
            <a:spAutoFit/>
          </a:bodyPr>
          <a:lstStyle/>
          <a:p>
            <a:pPr marL="0" lvl="0" indent="0" algn="l">
              <a:lnSpc>
                <a:spcPts val="5785"/>
              </a:lnSpc>
              <a:spcBef>
                <a:spcPct val="0"/>
              </a:spcBef>
            </a:pPr>
            <a:r>
              <a:rPr lang="en-US" sz="4821" spc="-96">
                <a:solidFill>
                  <a:srgbClr val="632B2B"/>
                </a:solidFill>
                <a:latin typeface="Now Medium"/>
              </a:rPr>
              <a:t>Arkadaş İlişkileri Geliştirme Becerileri</a:t>
            </a:r>
          </a:p>
        </p:txBody>
      </p:sp>
      <p:grpSp>
        <p:nvGrpSpPr>
          <p:cNvPr id="3" name="Group 3"/>
          <p:cNvGrpSpPr/>
          <p:nvPr/>
        </p:nvGrpSpPr>
        <p:grpSpPr>
          <a:xfrm>
            <a:off x="331679" y="2455241"/>
            <a:ext cx="8436508" cy="918253"/>
            <a:chOff x="0" y="0"/>
            <a:chExt cx="11248677" cy="1224337"/>
          </a:xfrm>
        </p:grpSpPr>
        <p:grpSp>
          <p:nvGrpSpPr>
            <p:cNvPr id="4" name="Group 4"/>
            <p:cNvGrpSpPr/>
            <p:nvPr/>
          </p:nvGrpSpPr>
          <p:grpSpPr>
            <a:xfrm>
              <a:off x="0" y="0"/>
              <a:ext cx="11248677" cy="1224337"/>
              <a:chOff x="0" y="0"/>
              <a:chExt cx="9916015" cy="1079286"/>
            </a:xfrm>
          </p:grpSpPr>
          <p:sp>
            <p:nvSpPr>
              <p:cNvPr id="5" name="Freeform 5"/>
              <p:cNvSpPr/>
              <p:nvPr/>
            </p:nvSpPr>
            <p:spPr>
              <a:xfrm>
                <a:off x="0" y="0"/>
                <a:ext cx="9916015" cy="1079287"/>
              </a:xfrm>
              <a:custGeom>
                <a:avLst/>
                <a:gdLst/>
                <a:ahLst/>
                <a:cxnLst/>
                <a:rect l="l" t="t" r="r" b="b"/>
                <a:pathLst>
                  <a:path w="9916015" h="1079287">
                    <a:moveTo>
                      <a:pt x="9791554" y="1079286"/>
                    </a:moveTo>
                    <a:lnTo>
                      <a:pt x="124460" y="1079286"/>
                    </a:lnTo>
                    <a:cubicBezTo>
                      <a:pt x="55880" y="1079286"/>
                      <a:pt x="0" y="1023406"/>
                      <a:pt x="0" y="954826"/>
                    </a:cubicBezTo>
                    <a:lnTo>
                      <a:pt x="0" y="124460"/>
                    </a:lnTo>
                    <a:cubicBezTo>
                      <a:pt x="0" y="55880"/>
                      <a:pt x="55880" y="0"/>
                      <a:pt x="124460" y="0"/>
                    </a:cubicBezTo>
                    <a:lnTo>
                      <a:pt x="9791555" y="0"/>
                    </a:lnTo>
                    <a:cubicBezTo>
                      <a:pt x="9860135" y="0"/>
                      <a:pt x="9916015" y="55880"/>
                      <a:pt x="9916015" y="124460"/>
                    </a:cubicBezTo>
                    <a:lnTo>
                      <a:pt x="9916015" y="954827"/>
                    </a:lnTo>
                    <a:cubicBezTo>
                      <a:pt x="9916015" y="1023406"/>
                      <a:pt x="9860135" y="1079287"/>
                      <a:pt x="9791555" y="1079287"/>
                    </a:cubicBezTo>
                  </a:path>
                </a:pathLst>
              </a:custGeom>
              <a:solidFill>
                <a:srgbClr val="FFF3E2">
                  <a:alpha val="69804"/>
                </a:srgbClr>
              </a:solidFill>
            </p:spPr>
            <p:txBody>
              <a:bodyPr/>
              <a:lstStyle/>
              <a:p>
                <a:endParaRPr lang="tr-TR"/>
              </a:p>
            </p:txBody>
          </p:sp>
        </p:grpSp>
        <p:sp>
          <p:nvSpPr>
            <p:cNvPr id="6" name="TextBox 6"/>
            <p:cNvSpPr txBox="1"/>
            <p:nvPr/>
          </p:nvSpPr>
          <p:spPr>
            <a:xfrm>
              <a:off x="2639808" y="263694"/>
              <a:ext cx="7860761"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İyimser Bakış</a:t>
              </a:r>
            </a:p>
          </p:txBody>
        </p:sp>
        <p:sp>
          <p:nvSpPr>
            <p:cNvPr id="7" name="TextBox 7"/>
            <p:cNvSpPr txBox="1"/>
            <p:nvPr/>
          </p:nvSpPr>
          <p:spPr>
            <a:xfrm>
              <a:off x="817748" y="316195"/>
              <a:ext cx="1390286" cy="568381"/>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Medium"/>
                </a:rPr>
                <a:t>01</a:t>
              </a:r>
            </a:p>
          </p:txBody>
        </p:sp>
      </p:grpSp>
      <p:grpSp>
        <p:nvGrpSpPr>
          <p:cNvPr id="8" name="Group 8"/>
          <p:cNvGrpSpPr/>
          <p:nvPr/>
        </p:nvGrpSpPr>
        <p:grpSpPr>
          <a:xfrm>
            <a:off x="1028700" y="1028700"/>
            <a:ext cx="358140" cy="35814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15" name="Group 15"/>
          <p:cNvGrpSpPr/>
          <p:nvPr/>
        </p:nvGrpSpPr>
        <p:grpSpPr>
          <a:xfrm>
            <a:off x="331679" y="4022529"/>
            <a:ext cx="8436508" cy="917921"/>
            <a:chOff x="0" y="0"/>
            <a:chExt cx="11248677" cy="1223895"/>
          </a:xfrm>
        </p:grpSpPr>
        <p:grpSp>
          <p:nvGrpSpPr>
            <p:cNvPr id="16" name="Group 16"/>
            <p:cNvGrpSpPr/>
            <p:nvPr/>
          </p:nvGrpSpPr>
          <p:grpSpPr>
            <a:xfrm>
              <a:off x="0" y="0"/>
              <a:ext cx="11248677" cy="1223895"/>
              <a:chOff x="0" y="0"/>
              <a:chExt cx="9916015" cy="1078897"/>
            </a:xfrm>
          </p:grpSpPr>
          <p:sp>
            <p:nvSpPr>
              <p:cNvPr id="17" name="Freeform 17"/>
              <p:cNvSpPr/>
              <p:nvPr/>
            </p:nvSpPr>
            <p:spPr>
              <a:xfrm>
                <a:off x="0" y="0"/>
                <a:ext cx="9916015" cy="1078897"/>
              </a:xfrm>
              <a:custGeom>
                <a:avLst/>
                <a:gdLst/>
                <a:ahLst/>
                <a:cxnLst/>
                <a:rect l="l" t="t" r="r" b="b"/>
                <a:pathLst>
                  <a:path w="9916015" h="1078897">
                    <a:moveTo>
                      <a:pt x="9791554" y="1078897"/>
                    </a:moveTo>
                    <a:lnTo>
                      <a:pt x="124460" y="1078897"/>
                    </a:lnTo>
                    <a:cubicBezTo>
                      <a:pt x="55880" y="1078897"/>
                      <a:pt x="0" y="1023017"/>
                      <a:pt x="0" y="954437"/>
                    </a:cubicBezTo>
                    <a:lnTo>
                      <a:pt x="0" y="124460"/>
                    </a:lnTo>
                    <a:cubicBezTo>
                      <a:pt x="0" y="55880"/>
                      <a:pt x="55880" y="0"/>
                      <a:pt x="124460" y="0"/>
                    </a:cubicBezTo>
                    <a:lnTo>
                      <a:pt x="9791555" y="0"/>
                    </a:lnTo>
                    <a:cubicBezTo>
                      <a:pt x="9860135" y="0"/>
                      <a:pt x="9916015" y="55880"/>
                      <a:pt x="9916015" y="124460"/>
                    </a:cubicBezTo>
                    <a:lnTo>
                      <a:pt x="9916015" y="954437"/>
                    </a:lnTo>
                    <a:cubicBezTo>
                      <a:pt x="9916015" y="1023017"/>
                      <a:pt x="9860135" y="1078897"/>
                      <a:pt x="9791555" y="1078897"/>
                    </a:cubicBezTo>
                  </a:path>
                </a:pathLst>
              </a:custGeom>
              <a:solidFill>
                <a:srgbClr val="FFF3E2">
                  <a:alpha val="69804"/>
                </a:srgbClr>
              </a:solidFill>
            </p:spPr>
            <p:txBody>
              <a:bodyPr/>
              <a:lstStyle/>
              <a:p>
                <a:endParaRPr lang="tr-TR"/>
              </a:p>
            </p:txBody>
          </p:sp>
        </p:grpSp>
        <p:sp>
          <p:nvSpPr>
            <p:cNvPr id="18" name="TextBox 18"/>
            <p:cNvSpPr txBox="1"/>
            <p:nvPr/>
          </p:nvSpPr>
          <p:spPr>
            <a:xfrm>
              <a:off x="2639808" y="263252"/>
              <a:ext cx="7860761"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Uyumlu Olma</a:t>
              </a:r>
            </a:p>
          </p:txBody>
        </p:sp>
        <p:sp>
          <p:nvSpPr>
            <p:cNvPr id="19" name="TextBox 19"/>
            <p:cNvSpPr txBox="1"/>
            <p:nvPr/>
          </p:nvSpPr>
          <p:spPr>
            <a:xfrm>
              <a:off x="817748" y="316195"/>
              <a:ext cx="1390286" cy="562323"/>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a:rPr>
                <a:t>02</a:t>
              </a:r>
            </a:p>
          </p:txBody>
        </p:sp>
      </p:grpSp>
      <p:grpSp>
        <p:nvGrpSpPr>
          <p:cNvPr id="20" name="Group 20"/>
          <p:cNvGrpSpPr/>
          <p:nvPr/>
        </p:nvGrpSpPr>
        <p:grpSpPr>
          <a:xfrm>
            <a:off x="331679" y="5588151"/>
            <a:ext cx="8436508" cy="917921"/>
            <a:chOff x="0" y="0"/>
            <a:chExt cx="11248677" cy="1223895"/>
          </a:xfrm>
        </p:grpSpPr>
        <p:grpSp>
          <p:nvGrpSpPr>
            <p:cNvPr id="21" name="Group 21"/>
            <p:cNvGrpSpPr/>
            <p:nvPr/>
          </p:nvGrpSpPr>
          <p:grpSpPr>
            <a:xfrm>
              <a:off x="0" y="0"/>
              <a:ext cx="11248677" cy="1223895"/>
              <a:chOff x="0" y="0"/>
              <a:chExt cx="9916015" cy="1078897"/>
            </a:xfrm>
          </p:grpSpPr>
          <p:sp>
            <p:nvSpPr>
              <p:cNvPr id="22" name="Freeform 22"/>
              <p:cNvSpPr/>
              <p:nvPr/>
            </p:nvSpPr>
            <p:spPr>
              <a:xfrm>
                <a:off x="0" y="0"/>
                <a:ext cx="9916015" cy="1078897"/>
              </a:xfrm>
              <a:custGeom>
                <a:avLst/>
                <a:gdLst/>
                <a:ahLst/>
                <a:cxnLst/>
                <a:rect l="l" t="t" r="r" b="b"/>
                <a:pathLst>
                  <a:path w="9916015" h="1078897">
                    <a:moveTo>
                      <a:pt x="9791554" y="1078897"/>
                    </a:moveTo>
                    <a:lnTo>
                      <a:pt x="124460" y="1078897"/>
                    </a:lnTo>
                    <a:cubicBezTo>
                      <a:pt x="55880" y="1078897"/>
                      <a:pt x="0" y="1023017"/>
                      <a:pt x="0" y="954437"/>
                    </a:cubicBezTo>
                    <a:lnTo>
                      <a:pt x="0" y="124460"/>
                    </a:lnTo>
                    <a:cubicBezTo>
                      <a:pt x="0" y="55880"/>
                      <a:pt x="55880" y="0"/>
                      <a:pt x="124460" y="0"/>
                    </a:cubicBezTo>
                    <a:lnTo>
                      <a:pt x="9791555" y="0"/>
                    </a:lnTo>
                    <a:cubicBezTo>
                      <a:pt x="9860135" y="0"/>
                      <a:pt x="9916015" y="55880"/>
                      <a:pt x="9916015" y="124460"/>
                    </a:cubicBezTo>
                    <a:lnTo>
                      <a:pt x="9916015" y="954437"/>
                    </a:lnTo>
                    <a:cubicBezTo>
                      <a:pt x="9916015" y="1023017"/>
                      <a:pt x="9860135" y="1078897"/>
                      <a:pt x="9791555" y="1078897"/>
                    </a:cubicBezTo>
                  </a:path>
                </a:pathLst>
              </a:custGeom>
              <a:solidFill>
                <a:srgbClr val="FFF3E2">
                  <a:alpha val="69804"/>
                </a:srgbClr>
              </a:solidFill>
            </p:spPr>
            <p:txBody>
              <a:bodyPr/>
              <a:lstStyle/>
              <a:p>
                <a:endParaRPr lang="tr-TR"/>
              </a:p>
            </p:txBody>
          </p:sp>
        </p:grpSp>
        <p:sp>
          <p:nvSpPr>
            <p:cNvPr id="23" name="TextBox 23"/>
            <p:cNvSpPr txBox="1"/>
            <p:nvPr/>
          </p:nvSpPr>
          <p:spPr>
            <a:xfrm>
              <a:off x="2639808" y="263252"/>
              <a:ext cx="7860761"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Farklılıklara Saygı Duyma</a:t>
              </a:r>
            </a:p>
          </p:txBody>
        </p:sp>
        <p:sp>
          <p:nvSpPr>
            <p:cNvPr id="24" name="TextBox 24"/>
            <p:cNvSpPr txBox="1"/>
            <p:nvPr/>
          </p:nvSpPr>
          <p:spPr>
            <a:xfrm>
              <a:off x="817748" y="316195"/>
              <a:ext cx="1390286" cy="562323"/>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a:rPr>
                <a:t>03</a:t>
              </a:r>
            </a:p>
          </p:txBody>
        </p:sp>
      </p:grpSp>
      <p:grpSp>
        <p:nvGrpSpPr>
          <p:cNvPr id="25" name="Group 25"/>
          <p:cNvGrpSpPr/>
          <p:nvPr/>
        </p:nvGrpSpPr>
        <p:grpSpPr>
          <a:xfrm>
            <a:off x="331679" y="7153772"/>
            <a:ext cx="8436508" cy="917921"/>
            <a:chOff x="0" y="0"/>
            <a:chExt cx="11248677" cy="1223895"/>
          </a:xfrm>
        </p:grpSpPr>
        <p:grpSp>
          <p:nvGrpSpPr>
            <p:cNvPr id="26" name="Group 26"/>
            <p:cNvGrpSpPr/>
            <p:nvPr/>
          </p:nvGrpSpPr>
          <p:grpSpPr>
            <a:xfrm>
              <a:off x="0" y="0"/>
              <a:ext cx="11248677" cy="1223895"/>
              <a:chOff x="0" y="0"/>
              <a:chExt cx="9916015" cy="1078897"/>
            </a:xfrm>
          </p:grpSpPr>
          <p:sp>
            <p:nvSpPr>
              <p:cNvPr id="27" name="Freeform 27"/>
              <p:cNvSpPr/>
              <p:nvPr/>
            </p:nvSpPr>
            <p:spPr>
              <a:xfrm>
                <a:off x="0" y="0"/>
                <a:ext cx="9916015" cy="1078897"/>
              </a:xfrm>
              <a:custGeom>
                <a:avLst/>
                <a:gdLst/>
                <a:ahLst/>
                <a:cxnLst/>
                <a:rect l="l" t="t" r="r" b="b"/>
                <a:pathLst>
                  <a:path w="9916015" h="1078897">
                    <a:moveTo>
                      <a:pt x="9791554" y="1078897"/>
                    </a:moveTo>
                    <a:lnTo>
                      <a:pt x="124460" y="1078897"/>
                    </a:lnTo>
                    <a:cubicBezTo>
                      <a:pt x="55880" y="1078897"/>
                      <a:pt x="0" y="1023017"/>
                      <a:pt x="0" y="954437"/>
                    </a:cubicBezTo>
                    <a:lnTo>
                      <a:pt x="0" y="124460"/>
                    </a:lnTo>
                    <a:cubicBezTo>
                      <a:pt x="0" y="55880"/>
                      <a:pt x="55880" y="0"/>
                      <a:pt x="124460" y="0"/>
                    </a:cubicBezTo>
                    <a:lnTo>
                      <a:pt x="9791555" y="0"/>
                    </a:lnTo>
                    <a:cubicBezTo>
                      <a:pt x="9860135" y="0"/>
                      <a:pt x="9916015" y="55880"/>
                      <a:pt x="9916015" y="124460"/>
                    </a:cubicBezTo>
                    <a:lnTo>
                      <a:pt x="9916015" y="954437"/>
                    </a:lnTo>
                    <a:cubicBezTo>
                      <a:pt x="9916015" y="1023017"/>
                      <a:pt x="9860135" y="1078897"/>
                      <a:pt x="9791555" y="1078897"/>
                    </a:cubicBezTo>
                  </a:path>
                </a:pathLst>
              </a:custGeom>
              <a:solidFill>
                <a:srgbClr val="FFF3E2">
                  <a:alpha val="69804"/>
                </a:srgbClr>
              </a:solidFill>
            </p:spPr>
            <p:txBody>
              <a:bodyPr/>
              <a:lstStyle/>
              <a:p>
                <a:endParaRPr lang="tr-TR"/>
              </a:p>
            </p:txBody>
          </p:sp>
        </p:grpSp>
        <p:sp>
          <p:nvSpPr>
            <p:cNvPr id="28" name="TextBox 28"/>
            <p:cNvSpPr txBox="1"/>
            <p:nvPr/>
          </p:nvSpPr>
          <p:spPr>
            <a:xfrm>
              <a:off x="2639808" y="263252"/>
              <a:ext cx="7860761"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İltifat Etme </a:t>
              </a:r>
            </a:p>
          </p:txBody>
        </p:sp>
        <p:sp>
          <p:nvSpPr>
            <p:cNvPr id="29" name="TextBox 29"/>
            <p:cNvSpPr txBox="1"/>
            <p:nvPr/>
          </p:nvSpPr>
          <p:spPr>
            <a:xfrm>
              <a:off x="817748" y="316195"/>
              <a:ext cx="1390286" cy="562323"/>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a:rPr>
                <a:t>04</a:t>
              </a:r>
            </a:p>
          </p:txBody>
        </p:sp>
      </p:grpSp>
      <p:grpSp>
        <p:nvGrpSpPr>
          <p:cNvPr id="30" name="Group 30"/>
          <p:cNvGrpSpPr/>
          <p:nvPr/>
        </p:nvGrpSpPr>
        <p:grpSpPr>
          <a:xfrm>
            <a:off x="9144000" y="2455241"/>
            <a:ext cx="8436508" cy="917921"/>
            <a:chOff x="0" y="0"/>
            <a:chExt cx="11248677" cy="1223895"/>
          </a:xfrm>
        </p:grpSpPr>
        <p:grpSp>
          <p:nvGrpSpPr>
            <p:cNvPr id="31" name="Group 31"/>
            <p:cNvGrpSpPr/>
            <p:nvPr/>
          </p:nvGrpSpPr>
          <p:grpSpPr>
            <a:xfrm>
              <a:off x="0" y="0"/>
              <a:ext cx="11248677" cy="1223895"/>
              <a:chOff x="0" y="0"/>
              <a:chExt cx="9916015" cy="1078897"/>
            </a:xfrm>
          </p:grpSpPr>
          <p:sp>
            <p:nvSpPr>
              <p:cNvPr id="32" name="Freeform 32"/>
              <p:cNvSpPr/>
              <p:nvPr/>
            </p:nvSpPr>
            <p:spPr>
              <a:xfrm>
                <a:off x="0" y="0"/>
                <a:ext cx="9916015" cy="1078897"/>
              </a:xfrm>
              <a:custGeom>
                <a:avLst/>
                <a:gdLst/>
                <a:ahLst/>
                <a:cxnLst/>
                <a:rect l="l" t="t" r="r" b="b"/>
                <a:pathLst>
                  <a:path w="9916015" h="1078897">
                    <a:moveTo>
                      <a:pt x="9791554" y="1078897"/>
                    </a:moveTo>
                    <a:lnTo>
                      <a:pt x="124460" y="1078897"/>
                    </a:lnTo>
                    <a:cubicBezTo>
                      <a:pt x="55880" y="1078897"/>
                      <a:pt x="0" y="1023017"/>
                      <a:pt x="0" y="954437"/>
                    </a:cubicBezTo>
                    <a:lnTo>
                      <a:pt x="0" y="124460"/>
                    </a:lnTo>
                    <a:cubicBezTo>
                      <a:pt x="0" y="55880"/>
                      <a:pt x="55880" y="0"/>
                      <a:pt x="124460" y="0"/>
                    </a:cubicBezTo>
                    <a:lnTo>
                      <a:pt x="9791555" y="0"/>
                    </a:lnTo>
                    <a:cubicBezTo>
                      <a:pt x="9860135" y="0"/>
                      <a:pt x="9916015" y="55880"/>
                      <a:pt x="9916015" y="124460"/>
                    </a:cubicBezTo>
                    <a:lnTo>
                      <a:pt x="9916015" y="954437"/>
                    </a:lnTo>
                    <a:cubicBezTo>
                      <a:pt x="9916015" y="1023017"/>
                      <a:pt x="9860135" y="1078897"/>
                      <a:pt x="9791555" y="1078897"/>
                    </a:cubicBezTo>
                  </a:path>
                </a:pathLst>
              </a:custGeom>
              <a:solidFill>
                <a:srgbClr val="FFF3E2">
                  <a:alpha val="69804"/>
                </a:srgbClr>
              </a:solidFill>
            </p:spPr>
            <p:txBody>
              <a:bodyPr/>
              <a:lstStyle/>
              <a:p>
                <a:endParaRPr lang="tr-TR"/>
              </a:p>
            </p:txBody>
          </p:sp>
        </p:grpSp>
        <p:sp>
          <p:nvSpPr>
            <p:cNvPr id="33" name="TextBox 33"/>
            <p:cNvSpPr txBox="1"/>
            <p:nvPr/>
          </p:nvSpPr>
          <p:spPr>
            <a:xfrm>
              <a:off x="2639808" y="263252"/>
              <a:ext cx="7860761"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Olumlu İtibar Sağlama</a:t>
              </a:r>
            </a:p>
          </p:txBody>
        </p:sp>
        <p:sp>
          <p:nvSpPr>
            <p:cNvPr id="34" name="TextBox 34"/>
            <p:cNvSpPr txBox="1"/>
            <p:nvPr/>
          </p:nvSpPr>
          <p:spPr>
            <a:xfrm>
              <a:off x="817748" y="316195"/>
              <a:ext cx="1390286" cy="562323"/>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a:rPr>
                <a:t>05</a:t>
              </a:r>
            </a:p>
          </p:txBody>
        </p:sp>
      </p:grpSp>
      <p:grpSp>
        <p:nvGrpSpPr>
          <p:cNvPr id="35" name="Group 35"/>
          <p:cNvGrpSpPr/>
          <p:nvPr/>
        </p:nvGrpSpPr>
        <p:grpSpPr>
          <a:xfrm>
            <a:off x="9144000" y="4022529"/>
            <a:ext cx="8053320" cy="918253"/>
            <a:chOff x="0" y="0"/>
            <a:chExt cx="10737760" cy="1224337"/>
          </a:xfrm>
        </p:grpSpPr>
        <p:grpSp>
          <p:nvGrpSpPr>
            <p:cNvPr id="36" name="Group 36"/>
            <p:cNvGrpSpPr/>
            <p:nvPr/>
          </p:nvGrpSpPr>
          <p:grpSpPr>
            <a:xfrm>
              <a:off x="0" y="0"/>
              <a:ext cx="10737760" cy="1224337"/>
              <a:chOff x="0" y="0"/>
              <a:chExt cx="9465628" cy="1079286"/>
            </a:xfrm>
          </p:grpSpPr>
          <p:sp>
            <p:nvSpPr>
              <p:cNvPr id="37" name="Freeform 37"/>
              <p:cNvSpPr/>
              <p:nvPr/>
            </p:nvSpPr>
            <p:spPr>
              <a:xfrm>
                <a:off x="0" y="0"/>
                <a:ext cx="9465628" cy="1079287"/>
              </a:xfrm>
              <a:custGeom>
                <a:avLst/>
                <a:gdLst/>
                <a:ahLst/>
                <a:cxnLst/>
                <a:rect l="l" t="t" r="r" b="b"/>
                <a:pathLst>
                  <a:path w="9465628" h="1079287">
                    <a:moveTo>
                      <a:pt x="9341168" y="1079286"/>
                    </a:moveTo>
                    <a:lnTo>
                      <a:pt x="124460" y="1079286"/>
                    </a:lnTo>
                    <a:cubicBezTo>
                      <a:pt x="55880" y="1079286"/>
                      <a:pt x="0" y="1023406"/>
                      <a:pt x="0" y="954826"/>
                    </a:cubicBezTo>
                    <a:lnTo>
                      <a:pt x="0" y="124460"/>
                    </a:lnTo>
                    <a:cubicBezTo>
                      <a:pt x="0" y="55880"/>
                      <a:pt x="55880" y="0"/>
                      <a:pt x="124460" y="0"/>
                    </a:cubicBezTo>
                    <a:lnTo>
                      <a:pt x="9341168" y="0"/>
                    </a:lnTo>
                    <a:cubicBezTo>
                      <a:pt x="9409747" y="0"/>
                      <a:pt x="9465628" y="55880"/>
                      <a:pt x="9465628" y="124460"/>
                    </a:cubicBezTo>
                    <a:lnTo>
                      <a:pt x="9465628" y="954827"/>
                    </a:lnTo>
                    <a:cubicBezTo>
                      <a:pt x="9465628" y="1023406"/>
                      <a:pt x="9409747" y="1079287"/>
                      <a:pt x="9341168" y="1079287"/>
                    </a:cubicBezTo>
                  </a:path>
                </a:pathLst>
              </a:custGeom>
              <a:solidFill>
                <a:srgbClr val="FFF3E2">
                  <a:alpha val="69804"/>
                </a:srgbClr>
              </a:solidFill>
            </p:spPr>
            <p:txBody>
              <a:bodyPr/>
              <a:lstStyle/>
              <a:p>
                <a:endParaRPr lang="tr-TR"/>
              </a:p>
            </p:txBody>
          </p:sp>
        </p:grpSp>
        <p:sp>
          <p:nvSpPr>
            <p:cNvPr id="38" name="TextBox 38"/>
            <p:cNvSpPr txBox="1"/>
            <p:nvPr/>
          </p:nvSpPr>
          <p:spPr>
            <a:xfrm>
              <a:off x="2519908" y="263694"/>
              <a:ext cx="7503724"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Alay ve Kızdırma İle Başa Çıkma</a:t>
              </a:r>
            </a:p>
          </p:txBody>
        </p:sp>
        <p:sp>
          <p:nvSpPr>
            <p:cNvPr id="39" name="TextBox 39"/>
            <p:cNvSpPr txBox="1"/>
            <p:nvPr/>
          </p:nvSpPr>
          <p:spPr>
            <a:xfrm>
              <a:off x="780605" y="316195"/>
              <a:ext cx="1327139" cy="568381"/>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Medium"/>
                </a:rPr>
                <a:t>06</a:t>
              </a:r>
            </a:p>
          </p:txBody>
        </p:sp>
      </p:grpSp>
      <p:grpSp>
        <p:nvGrpSpPr>
          <p:cNvPr id="40" name="Group 40"/>
          <p:cNvGrpSpPr/>
          <p:nvPr/>
        </p:nvGrpSpPr>
        <p:grpSpPr>
          <a:xfrm>
            <a:off x="9144000" y="5587819"/>
            <a:ext cx="8053320" cy="918253"/>
            <a:chOff x="0" y="0"/>
            <a:chExt cx="10737760" cy="1224337"/>
          </a:xfrm>
        </p:grpSpPr>
        <p:grpSp>
          <p:nvGrpSpPr>
            <p:cNvPr id="41" name="Group 41"/>
            <p:cNvGrpSpPr/>
            <p:nvPr/>
          </p:nvGrpSpPr>
          <p:grpSpPr>
            <a:xfrm>
              <a:off x="0" y="0"/>
              <a:ext cx="10737760" cy="1224337"/>
              <a:chOff x="0" y="0"/>
              <a:chExt cx="9465628" cy="1079286"/>
            </a:xfrm>
          </p:grpSpPr>
          <p:sp>
            <p:nvSpPr>
              <p:cNvPr id="42" name="Freeform 42"/>
              <p:cNvSpPr/>
              <p:nvPr/>
            </p:nvSpPr>
            <p:spPr>
              <a:xfrm>
                <a:off x="0" y="0"/>
                <a:ext cx="9465628" cy="1079287"/>
              </a:xfrm>
              <a:custGeom>
                <a:avLst/>
                <a:gdLst/>
                <a:ahLst/>
                <a:cxnLst/>
                <a:rect l="l" t="t" r="r" b="b"/>
                <a:pathLst>
                  <a:path w="9465628" h="1079287">
                    <a:moveTo>
                      <a:pt x="9341168" y="1079286"/>
                    </a:moveTo>
                    <a:lnTo>
                      <a:pt x="124460" y="1079286"/>
                    </a:lnTo>
                    <a:cubicBezTo>
                      <a:pt x="55880" y="1079286"/>
                      <a:pt x="0" y="1023406"/>
                      <a:pt x="0" y="954826"/>
                    </a:cubicBezTo>
                    <a:lnTo>
                      <a:pt x="0" y="124460"/>
                    </a:lnTo>
                    <a:cubicBezTo>
                      <a:pt x="0" y="55880"/>
                      <a:pt x="55880" y="0"/>
                      <a:pt x="124460" y="0"/>
                    </a:cubicBezTo>
                    <a:lnTo>
                      <a:pt x="9341168" y="0"/>
                    </a:lnTo>
                    <a:cubicBezTo>
                      <a:pt x="9409747" y="0"/>
                      <a:pt x="9465628" y="55880"/>
                      <a:pt x="9465628" y="124460"/>
                    </a:cubicBezTo>
                    <a:lnTo>
                      <a:pt x="9465628" y="954827"/>
                    </a:lnTo>
                    <a:cubicBezTo>
                      <a:pt x="9465628" y="1023406"/>
                      <a:pt x="9409747" y="1079287"/>
                      <a:pt x="9341168" y="1079287"/>
                    </a:cubicBezTo>
                  </a:path>
                </a:pathLst>
              </a:custGeom>
              <a:solidFill>
                <a:srgbClr val="FFF3E2">
                  <a:alpha val="69804"/>
                </a:srgbClr>
              </a:solidFill>
            </p:spPr>
            <p:txBody>
              <a:bodyPr/>
              <a:lstStyle/>
              <a:p>
                <a:endParaRPr lang="tr-TR"/>
              </a:p>
            </p:txBody>
          </p:sp>
        </p:grpSp>
        <p:sp>
          <p:nvSpPr>
            <p:cNvPr id="43" name="TextBox 43"/>
            <p:cNvSpPr txBox="1"/>
            <p:nvPr/>
          </p:nvSpPr>
          <p:spPr>
            <a:xfrm>
              <a:off x="2519908" y="263694"/>
              <a:ext cx="7503724"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İşbirliği Kurma Becerileri</a:t>
              </a:r>
            </a:p>
          </p:txBody>
        </p:sp>
        <p:sp>
          <p:nvSpPr>
            <p:cNvPr id="44" name="TextBox 44"/>
            <p:cNvSpPr txBox="1"/>
            <p:nvPr/>
          </p:nvSpPr>
          <p:spPr>
            <a:xfrm>
              <a:off x="780605" y="316195"/>
              <a:ext cx="1327139" cy="568381"/>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Medium"/>
                </a:rPr>
                <a:t>07</a:t>
              </a:r>
            </a:p>
          </p:txBody>
        </p:sp>
      </p:grpSp>
      <p:grpSp>
        <p:nvGrpSpPr>
          <p:cNvPr id="45" name="Group 45"/>
          <p:cNvGrpSpPr/>
          <p:nvPr/>
        </p:nvGrpSpPr>
        <p:grpSpPr>
          <a:xfrm>
            <a:off x="9144000" y="7153772"/>
            <a:ext cx="8053320" cy="918253"/>
            <a:chOff x="0" y="0"/>
            <a:chExt cx="10737760" cy="1224337"/>
          </a:xfrm>
        </p:grpSpPr>
        <p:grpSp>
          <p:nvGrpSpPr>
            <p:cNvPr id="46" name="Group 46"/>
            <p:cNvGrpSpPr/>
            <p:nvPr/>
          </p:nvGrpSpPr>
          <p:grpSpPr>
            <a:xfrm>
              <a:off x="0" y="0"/>
              <a:ext cx="10737760" cy="1224337"/>
              <a:chOff x="0" y="0"/>
              <a:chExt cx="9465628" cy="1079286"/>
            </a:xfrm>
          </p:grpSpPr>
          <p:sp>
            <p:nvSpPr>
              <p:cNvPr id="47" name="Freeform 47"/>
              <p:cNvSpPr/>
              <p:nvPr/>
            </p:nvSpPr>
            <p:spPr>
              <a:xfrm>
                <a:off x="0" y="0"/>
                <a:ext cx="9465628" cy="1079287"/>
              </a:xfrm>
              <a:custGeom>
                <a:avLst/>
                <a:gdLst/>
                <a:ahLst/>
                <a:cxnLst/>
                <a:rect l="l" t="t" r="r" b="b"/>
                <a:pathLst>
                  <a:path w="9465628" h="1079287">
                    <a:moveTo>
                      <a:pt x="9341168" y="1079286"/>
                    </a:moveTo>
                    <a:lnTo>
                      <a:pt x="124460" y="1079286"/>
                    </a:lnTo>
                    <a:cubicBezTo>
                      <a:pt x="55880" y="1079286"/>
                      <a:pt x="0" y="1023406"/>
                      <a:pt x="0" y="954826"/>
                    </a:cubicBezTo>
                    <a:lnTo>
                      <a:pt x="0" y="124460"/>
                    </a:lnTo>
                    <a:cubicBezTo>
                      <a:pt x="0" y="55880"/>
                      <a:pt x="55880" y="0"/>
                      <a:pt x="124460" y="0"/>
                    </a:cubicBezTo>
                    <a:lnTo>
                      <a:pt x="9341168" y="0"/>
                    </a:lnTo>
                    <a:cubicBezTo>
                      <a:pt x="9409747" y="0"/>
                      <a:pt x="9465628" y="55880"/>
                      <a:pt x="9465628" y="124460"/>
                    </a:cubicBezTo>
                    <a:lnTo>
                      <a:pt x="9465628" y="954827"/>
                    </a:lnTo>
                    <a:cubicBezTo>
                      <a:pt x="9465628" y="1023406"/>
                      <a:pt x="9409747" y="1079287"/>
                      <a:pt x="9341168" y="1079287"/>
                    </a:cubicBezTo>
                  </a:path>
                </a:pathLst>
              </a:custGeom>
              <a:solidFill>
                <a:srgbClr val="FFF3E2">
                  <a:alpha val="69804"/>
                </a:srgbClr>
              </a:solidFill>
            </p:spPr>
            <p:txBody>
              <a:bodyPr/>
              <a:lstStyle/>
              <a:p>
                <a:endParaRPr lang="tr-TR"/>
              </a:p>
            </p:txBody>
          </p:sp>
        </p:grpSp>
        <p:sp>
          <p:nvSpPr>
            <p:cNvPr id="48" name="TextBox 48"/>
            <p:cNvSpPr txBox="1"/>
            <p:nvPr/>
          </p:nvSpPr>
          <p:spPr>
            <a:xfrm>
              <a:off x="2519908" y="263694"/>
              <a:ext cx="7503724" cy="641591"/>
            </a:xfrm>
            <a:prstGeom prst="rect">
              <a:avLst/>
            </a:prstGeom>
          </p:spPr>
          <p:txBody>
            <a:bodyPr lIns="0" tIns="0" rIns="0" bIns="0" rtlCol="0" anchor="t">
              <a:spAutoFit/>
            </a:bodyPr>
            <a:lstStyle/>
            <a:p>
              <a:pPr marL="0" lvl="0" indent="0" algn="l">
                <a:lnSpc>
                  <a:spcPts val="4180"/>
                </a:lnSpc>
                <a:spcBef>
                  <a:spcPct val="0"/>
                </a:spcBef>
              </a:pPr>
              <a:r>
                <a:rPr lang="en-US" sz="2786">
                  <a:solidFill>
                    <a:srgbClr val="632B2B"/>
                  </a:solidFill>
                  <a:latin typeface="Now"/>
                </a:rPr>
                <a:t>Doğru İİetişim Kurma</a:t>
              </a:r>
            </a:p>
          </p:txBody>
        </p:sp>
        <p:sp>
          <p:nvSpPr>
            <p:cNvPr id="49" name="TextBox 49"/>
            <p:cNvSpPr txBox="1"/>
            <p:nvPr/>
          </p:nvSpPr>
          <p:spPr>
            <a:xfrm>
              <a:off x="780605" y="316195"/>
              <a:ext cx="1327139" cy="568381"/>
            </a:xfrm>
            <a:prstGeom prst="rect">
              <a:avLst/>
            </a:prstGeom>
          </p:spPr>
          <p:txBody>
            <a:bodyPr lIns="0" tIns="0" rIns="0" bIns="0" rtlCol="0" anchor="t">
              <a:spAutoFit/>
            </a:bodyPr>
            <a:lstStyle/>
            <a:p>
              <a:pPr marL="0" lvl="0" indent="0">
                <a:lnSpc>
                  <a:spcPts val="3308"/>
                </a:lnSpc>
                <a:spcBef>
                  <a:spcPct val="0"/>
                </a:spcBef>
              </a:pPr>
              <a:r>
                <a:rPr lang="en-US" sz="2756">
                  <a:solidFill>
                    <a:srgbClr val="632B2B"/>
                  </a:solidFill>
                  <a:latin typeface="Now Medium"/>
                </a:rPr>
                <a:t>08</a:t>
              </a:r>
            </a:p>
          </p:txBody>
        </p:sp>
      </p:grpSp>
      <p:sp>
        <p:nvSpPr>
          <p:cNvPr id="50" name="Freeform 50"/>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2"/>
            <a:stretch>
              <a:fillRect/>
            </a:stretch>
          </a:blipFill>
        </p:spPr>
        <p:txBody>
          <a:bodyPr/>
          <a:lstStyle/>
          <a:p>
            <a:endParaRPr lang="tr-T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2" name="Group 2"/>
          <p:cNvGrpSpPr/>
          <p:nvPr/>
        </p:nvGrpSpPr>
        <p:grpSpPr>
          <a:xfrm>
            <a:off x="1038515" y="1028700"/>
            <a:ext cx="358140" cy="358140"/>
            <a:chOff x="0" y="0"/>
            <a:chExt cx="477520" cy="477520"/>
          </a:xfrm>
        </p:grpSpPr>
        <p:grpSp>
          <p:nvGrpSpPr>
            <p:cNvPr id="3" name="Group 3"/>
            <p:cNvGrpSpPr/>
            <p:nvPr/>
          </p:nvGrpSpPr>
          <p:grpSpPr>
            <a:xfrm>
              <a:off x="0" y="0"/>
              <a:ext cx="477520" cy="77593"/>
              <a:chOff x="0" y="0"/>
              <a:chExt cx="1913890" cy="310990"/>
            </a:xfrm>
          </p:grpSpPr>
          <p:sp>
            <p:nvSpPr>
              <p:cNvPr id="4" name="Freeform 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5" name="Group 5"/>
            <p:cNvGrpSpPr/>
            <p:nvPr/>
          </p:nvGrpSpPr>
          <p:grpSpPr>
            <a:xfrm>
              <a:off x="0" y="199964"/>
              <a:ext cx="477520" cy="77593"/>
              <a:chOff x="0" y="0"/>
              <a:chExt cx="1913890" cy="310990"/>
            </a:xfrm>
          </p:grpSpPr>
          <p:sp>
            <p:nvSpPr>
              <p:cNvPr id="6" name="Freeform 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7" name="Group 7"/>
            <p:cNvGrpSpPr/>
            <p:nvPr/>
          </p:nvGrpSpPr>
          <p:grpSpPr>
            <a:xfrm>
              <a:off x="0" y="399927"/>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9" name="Freeform 9"/>
          <p:cNvSpPr/>
          <p:nvPr/>
        </p:nvSpPr>
        <p:spPr>
          <a:xfrm>
            <a:off x="10130852" y="1028700"/>
            <a:ext cx="6079617" cy="8229600"/>
          </a:xfrm>
          <a:custGeom>
            <a:avLst/>
            <a:gdLst/>
            <a:ahLst/>
            <a:cxnLst/>
            <a:rect l="l" t="t" r="r" b="b"/>
            <a:pathLst>
              <a:path w="6079617" h="8229600">
                <a:moveTo>
                  <a:pt x="0" y="0"/>
                </a:moveTo>
                <a:lnTo>
                  <a:pt x="6079617" y="0"/>
                </a:lnTo>
                <a:lnTo>
                  <a:pt x="6079617" y="8229600"/>
                </a:lnTo>
                <a:lnTo>
                  <a:pt x="0" y="8229600"/>
                </a:lnTo>
                <a:lnTo>
                  <a:pt x="0" y="0"/>
                </a:lnTo>
                <a:close/>
              </a:path>
            </a:pathLst>
          </a:custGeom>
          <a:blipFill>
            <a:blip r:embed="rId2"/>
            <a:stretch>
              <a:fillRect/>
            </a:stretch>
          </a:blipFill>
        </p:spPr>
        <p:txBody>
          <a:bodyPr/>
          <a:lstStyle/>
          <a:p>
            <a:endParaRPr lang="tr-TR"/>
          </a:p>
        </p:txBody>
      </p:sp>
      <p:grpSp>
        <p:nvGrpSpPr>
          <p:cNvPr id="10" name="Group 10"/>
          <p:cNvGrpSpPr/>
          <p:nvPr/>
        </p:nvGrpSpPr>
        <p:grpSpPr>
          <a:xfrm>
            <a:off x="440660" y="1539850"/>
            <a:ext cx="8703340" cy="6069170"/>
            <a:chOff x="0" y="0"/>
            <a:chExt cx="11604454" cy="8092226"/>
          </a:xfrm>
        </p:grpSpPr>
        <p:sp>
          <p:nvSpPr>
            <p:cNvPr id="11" name="TextBox 11"/>
            <p:cNvSpPr txBox="1"/>
            <p:nvPr/>
          </p:nvSpPr>
          <p:spPr>
            <a:xfrm>
              <a:off x="0" y="-16478"/>
              <a:ext cx="11372388"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İyimser Bakış</a:t>
              </a:r>
            </a:p>
          </p:txBody>
        </p:sp>
        <p:sp>
          <p:nvSpPr>
            <p:cNvPr id="12" name="TextBox 12"/>
            <p:cNvSpPr txBox="1"/>
            <p:nvPr/>
          </p:nvSpPr>
          <p:spPr>
            <a:xfrm>
              <a:off x="0" y="2778027"/>
              <a:ext cx="11604454" cy="5269864"/>
            </a:xfrm>
            <a:prstGeom prst="rect">
              <a:avLst/>
            </a:prstGeom>
          </p:spPr>
          <p:txBody>
            <a:bodyPr lIns="0" tIns="0" rIns="0" bIns="0" rtlCol="0" anchor="t">
              <a:spAutoFit/>
            </a:bodyPr>
            <a:lstStyle/>
            <a:p>
              <a:pPr>
                <a:lnSpc>
                  <a:spcPts val="5793"/>
                </a:lnSpc>
              </a:pPr>
              <a:r>
                <a:rPr lang="en-US" sz="3862">
                  <a:solidFill>
                    <a:srgbClr val="632B2B"/>
                  </a:solidFill>
                  <a:latin typeface="Now Bold"/>
                </a:rPr>
                <a:t>1-) Umutsuzluk Yerine Umut: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Arkadaşlarımız zorlu durumlarında karşılaştıkları zaman, gelecekte daha iyi bir şeylerin olacağı yönünde onlara umut verebiliriz. Olumsuzluklarla başa çıkarken onlara yardımcı olmak arkadaşlık ilişkilerimiz açısından çok önemlidir.</a:t>
              </a:r>
            </a:p>
          </p:txBody>
        </p:sp>
      </p:gr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3"/>
            <a:stretch>
              <a:fillRect/>
            </a:stretch>
          </a:blipFill>
        </p:spPr>
        <p:txBody>
          <a:bodyPr/>
          <a:lstStyle/>
          <a:p>
            <a:endParaRPr lang="tr-T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440660" y="1268387"/>
            <a:ext cx="8703340" cy="6612095"/>
            <a:chOff x="0" y="0"/>
            <a:chExt cx="11604454" cy="8816126"/>
          </a:xfrm>
        </p:grpSpPr>
        <p:sp>
          <p:nvSpPr>
            <p:cNvPr id="3" name="TextBox 3"/>
            <p:cNvSpPr txBox="1"/>
            <p:nvPr/>
          </p:nvSpPr>
          <p:spPr>
            <a:xfrm>
              <a:off x="0" y="-16478"/>
              <a:ext cx="11372388"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İyimser Bakış</a:t>
              </a:r>
            </a:p>
          </p:txBody>
        </p:sp>
        <p:sp>
          <p:nvSpPr>
            <p:cNvPr id="4" name="TextBox 4"/>
            <p:cNvSpPr txBox="1"/>
            <p:nvPr/>
          </p:nvSpPr>
          <p:spPr>
            <a:xfrm>
              <a:off x="0" y="2778027"/>
              <a:ext cx="11604454" cy="5993764"/>
            </a:xfrm>
            <a:prstGeom prst="rect">
              <a:avLst/>
            </a:prstGeom>
          </p:spPr>
          <p:txBody>
            <a:bodyPr lIns="0" tIns="0" rIns="0" bIns="0" rtlCol="0" anchor="t">
              <a:spAutoFit/>
            </a:bodyPr>
            <a:lstStyle/>
            <a:p>
              <a:pPr>
                <a:lnSpc>
                  <a:spcPts val="5793"/>
                </a:lnSpc>
              </a:pPr>
              <a:r>
                <a:rPr lang="en-US" sz="3862">
                  <a:solidFill>
                    <a:srgbClr val="632B2B"/>
                  </a:solidFill>
                  <a:latin typeface="Now Bold"/>
                </a:rPr>
                <a:t>2-) Çözüm Odaklılık: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İyimserlik bizleri, sorunlara yönelik çözüm arayışına teşvik eder. Arkadaşlarımızın karşılaştıkları zorlukları aşmak için alternatif yollar bulmaya çalışımalıyız ve bu sayede olumlu sonuçlar elde edebiliriz. Sürekli sorunu konuşmak yerine çözüm için önerilerde bulunabiliriz.</a:t>
              </a:r>
            </a:p>
          </p:txBody>
        </p:sp>
      </p:grpSp>
      <p:grpSp>
        <p:nvGrpSpPr>
          <p:cNvPr id="5" name="Group 5"/>
          <p:cNvGrpSpPr/>
          <p:nvPr/>
        </p:nvGrpSpPr>
        <p:grpSpPr>
          <a:xfrm>
            <a:off x="1038515" y="1028700"/>
            <a:ext cx="358140" cy="35814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sp>
        <p:nvSpPr>
          <p:cNvPr id="12" name="Freeform 12"/>
          <p:cNvSpPr/>
          <p:nvPr/>
        </p:nvSpPr>
        <p:spPr>
          <a:xfrm>
            <a:off x="9442052" y="1386840"/>
            <a:ext cx="6987009" cy="6987009"/>
          </a:xfrm>
          <a:custGeom>
            <a:avLst/>
            <a:gdLst/>
            <a:ahLst/>
            <a:cxnLst/>
            <a:rect l="l" t="t" r="r" b="b"/>
            <a:pathLst>
              <a:path w="6987009" h="6987009">
                <a:moveTo>
                  <a:pt x="0" y="0"/>
                </a:moveTo>
                <a:lnTo>
                  <a:pt x="6987009" y="0"/>
                </a:lnTo>
                <a:lnTo>
                  <a:pt x="6987009" y="6987009"/>
                </a:lnTo>
                <a:lnTo>
                  <a:pt x="0" y="69870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3" name="Freeform 13"/>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4"/>
            <a:stretch>
              <a:fillRect/>
            </a:stretch>
          </a:blipFill>
        </p:spPr>
        <p:txBody>
          <a:bodyPr/>
          <a:lstStyle/>
          <a:p>
            <a:endParaRPr lang="tr-T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CD56"/>
        </a:solidFill>
        <a:effectLst/>
      </p:bgPr>
    </p:bg>
    <p:spTree>
      <p:nvGrpSpPr>
        <p:cNvPr id="1" name=""/>
        <p:cNvGrpSpPr/>
        <p:nvPr/>
      </p:nvGrpSpPr>
      <p:grpSpPr>
        <a:xfrm>
          <a:off x="0" y="0"/>
          <a:ext cx="0" cy="0"/>
          <a:chOff x="0" y="0"/>
          <a:chExt cx="0" cy="0"/>
        </a:xfrm>
      </p:grpSpPr>
      <p:grpSp>
        <p:nvGrpSpPr>
          <p:cNvPr id="2" name="Group 2"/>
          <p:cNvGrpSpPr/>
          <p:nvPr/>
        </p:nvGrpSpPr>
        <p:grpSpPr>
          <a:xfrm>
            <a:off x="440660" y="1268387"/>
            <a:ext cx="8703340" cy="6612095"/>
            <a:chOff x="0" y="0"/>
            <a:chExt cx="11604454" cy="8816126"/>
          </a:xfrm>
        </p:grpSpPr>
        <p:sp>
          <p:nvSpPr>
            <p:cNvPr id="3" name="TextBox 3"/>
            <p:cNvSpPr txBox="1"/>
            <p:nvPr/>
          </p:nvSpPr>
          <p:spPr>
            <a:xfrm>
              <a:off x="0" y="-16478"/>
              <a:ext cx="11372388"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İyimser Bakış</a:t>
              </a:r>
            </a:p>
          </p:txBody>
        </p:sp>
        <p:sp>
          <p:nvSpPr>
            <p:cNvPr id="4" name="TextBox 4"/>
            <p:cNvSpPr txBox="1"/>
            <p:nvPr/>
          </p:nvSpPr>
          <p:spPr>
            <a:xfrm>
              <a:off x="0" y="2778027"/>
              <a:ext cx="11604454" cy="5993764"/>
            </a:xfrm>
            <a:prstGeom prst="rect">
              <a:avLst/>
            </a:prstGeom>
          </p:spPr>
          <p:txBody>
            <a:bodyPr lIns="0" tIns="0" rIns="0" bIns="0" rtlCol="0" anchor="t">
              <a:spAutoFit/>
            </a:bodyPr>
            <a:lstStyle/>
            <a:p>
              <a:pPr>
                <a:lnSpc>
                  <a:spcPts val="5793"/>
                </a:lnSpc>
              </a:pPr>
              <a:r>
                <a:rPr lang="en-US" sz="3862">
                  <a:solidFill>
                    <a:srgbClr val="632B2B"/>
                  </a:solidFill>
                  <a:latin typeface="Now Bold"/>
                </a:rPr>
                <a:t>3-) İyimserlik Kontrolü: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Arkadaşlarımız ve bizim yaşadığmız olaylardaki olumlu yönleri vurgulamayı tercih etmeliyiz. Negatif durumlarla karşılaştığımızda bile bu durumları kontrol edebileceğimiz ve üzerinde olumlu etkiler oluşturabileceğimiz yolları aramalıyız.</a:t>
              </a:r>
            </a:p>
          </p:txBody>
        </p:sp>
      </p:grpSp>
      <p:grpSp>
        <p:nvGrpSpPr>
          <p:cNvPr id="5" name="Group 5"/>
          <p:cNvGrpSpPr/>
          <p:nvPr/>
        </p:nvGrpSpPr>
        <p:grpSpPr>
          <a:xfrm>
            <a:off x="1038515" y="1028700"/>
            <a:ext cx="358140" cy="35814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12" name="Group 12"/>
          <p:cNvGrpSpPr/>
          <p:nvPr/>
        </p:nvGrpSpPr>
        <p:grpSpPr>
          <a:xfrm>
            <a:off x="17259300" y="4093426"/>
            <a:ext cx="176115" cy="17611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4" name="Group 14"/>
          <p:cNvGrpSpPr/>
          <p:nvPr/>
        </p:nvGrpSpPr>
        <p:grpSpPr>
          <a:xfrm>
            <a:off x="17259300" y="3131410"/>
            <a:ext cx="176115" cy="17611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6" name="Group 16"/>
          <p:cNvGrpSpPr/>
          <p:nvPr/>
        </p:nvGrpSpPr>
        <p:grpSpPr>
          <a:xfrm>
            <a:off x="17259300" y="3612418"/>
            <a:ext cx="176115" cy="17611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8" name="Group 18"/>
          <p:cNvGrpSpPr/>
          <p:nvPr/>
        </p:nvGrpSpPr>
        <p:grpSpPr>
          <a:xfrm>
            <a:off x="17259300" y="4574435"/>
            <a:ext cx="176115" cy="17611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0" name="Group 20"/>
          <p:cNvGrpSpPr/>
          <p:nvPr/>
        </p:nvGrpSpPr>
        <p:grpSpPr>
          <a:xfrm>
            <a:off x="17259300" y="5055443"/>
            <a:ext cx="176115" cy="17611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2" name="Group 22"/>
          <p:cNvGrpSpPr/>
          <p:nvPr/>
        </p:nvGrpSpPr>
        <p:grpSpPr>
          <a:xfrm>
            <a:off x="17259300" y="5536451"/>
            <a:ext cx="176115" cy="17611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632B2B"/>
            </a:solidFill>
          </p:spPr>
          <p:txBody>
            <a:bodyPr/>
            <a:lstStyle/>
            <a:p>
              <a:endParaRPr lang="tr-TR"/>
            </a:p>
          </p:txBody>
        </p:sp>
      </p:grpSp>
      <p:grpSp>
        <p:nvGrpSpPr>
          <p:cNvPr id="24" name="Group 24"/>
          <p:cNvGrpSpPr/>
          <p:nvPr/>
        </p:nvGrpSpPr>
        <p:grpSpPr>
          <a:xfrm>
            <a:off x="17259300" y="6017459"/>
            <a:ext cx="176115" cy="176115"/>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6" name="Group 26"/>
          <p:cNvGrpSpPr/>
          <p:nvPr/>
        </p:nvGrpSpPr>
        <p:grpSpPr>
          <a:xfrm>
            <a:off x="17259300" y="6498467"/>
            <a:ext cx="176115" cy="176115"/>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8" name="Group 28"/>
          <p:cNvGrpSpPr/>
          <p:nvPr/>
        </p:nvGrpSpPr>
        <p:grpSpPr>
          <a:xfrm>
            <a:off x="17259300" y="6979475"/>
            <a:ext cx="176115" cy="17611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sp>
        <p:nvSpPr>
          <p:cNvPr id="30" name="Freeform 30"/>
          <p:cNvSpPr/>
          <p:nvPr/>
        </p:nvSpPr>
        <p:spPr>
          <a:xfrm rot="5400000">
            <a:off x="17007767" y="8986702"/>
            <a:ext cx="679181" cy="300074"/>
          </a:xfrm>
          <a:custGeom>
            <a:avLst/>
            <a:gdLst/>
            <a:ahLst/>
            <a:cxnLst/>
            <a:rect l="l" t="t" r="r" b="b"/>
            <a:pathLst>
              <a:path w="679181" h="300074">
                <a:moveTo>
                  <a:pt x="0" y="0"/>
                </a:moveTo>
                <a:lnTo>
                  <a:pt x="679181" y="0"/>
                </a:lnTo>
                <a:lnTo>
                  <a:pt x="679181" y="300074"/>
                </a:lnTo>
                <a:lnTo>
                  <a:pt x="0" y="300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1" name="Freeform 31"/>
          <p:cNvSpPr/>
          <p:nvPr/>
        </p:nvSpPr>
        <p:spPr>
          <a:xfrm>
            <a:off x="10091409" y="1597765"/>
            <a:ext cx="6020484" cy="7199383"/>
          </a:xfrm>
          <a:custGeom>
            <a:avLst/>
            <a:gdLst/>
            <a:ahLst/>
            <a:cxnLst/>
            <a:rect l="l" t="t" r="r" b="b"/>
            <a:pathLst>
              <a:path w="6020484" h="7199383">
                <a:moveTo>
                  <a:pt x="0" y="0"/>
                </a:moveTo>
                <a:lnTo>
                  <a:pt x="6020484" y="0"/>
                </a:lnTo>
                <a:lnTo>
                  <a:pt x="6020484" y="7199383"/>
                </a:lnTo>
                <a:lnTo>
                  <a:pt x="0" y="7199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2" name="Freeform 32"/>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6"/>
            <a:stretch>
              <a:fillRect/>
            </a:stretch>
          </a:blipFill>
        </p:spPr>
        <p:txBody>
          <a:bodyPr/>
          <a:lstStyle/>
          <a:p>
            <a:endParaRPr lang="tr-T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0EC"/>
        </a:solidFill>
        <a:effectLst/>
      </p:bgPr>
    </p:bg>
    <p:spTree>
      <p:nvGrpSpPr>
        <p:cNvPr id="1" name=""/>
        <p:cNvGrpSpPr/>
        <p:nvPr/>
      </p:nvGrpSpPr>
      <p:grpSpPr>
        <a:xfrm>
          <a:off x="0" y="0"/>
          <a:ext cx="0" cy="0"/>
          <a:chOff x="0" y="0"/>
          <a:chExt cx="0" cy="0"/>
        </a:xfrm>
      </p:grpSpPr>
      <p:grpSp>
        <p:nvGrpSpPr>
          <p:cNvPr id="2" name="Group 2"/>
          <p:cNvGrpSpPr/>
          <p:nvPr/>
        </p:nvGrpSpPr>
        <p:grpSpPr>
          <a:xfrm>
            <a:off x="440660" y="1268387"/>
            <a:ext cx="8703340" cy="6612095"/>
            <a:chOff x="0" y="0"/>
            <a:chExt cx="11604454" cy="8816126"/>
          </a:xfrm>
        </p:grpSpPr>
        <p:sp>
          <p:nvSpPr>
            <p:cNvPr id="3" name="TextBox 3"/>
            <p:cNvSpPr txBox="1"/>
            <p:nvPr/>
          </p:nvSpPr>
          <p:spPr>
            <a:xfrm>
              <a:off x="0" y="-16478"/>
              <a:ext cx="11372388" cy="1810367"/>
            </a:xfrm>
            <a:prstGeom prst="rect">
              <a:avLst/>
            </a:prstGeom>
          </p:spPr>
          <p:txBody>
            <a:bodyPr lIns="0" tIns="0" rIns="0" bIns="0" rtlCol="0" anchor="t">
              <a:spAutoFit/>
            </a:bodyPr>
            <a:lstStyle/>
            <a:p>
              <a:pPr marL="0" lvl="0" indent="0">
                <a:lnSpc>
                  <a:spcPts val="10650"/>
                </a:lnSpc>
                <a:spcBef>
                  <a:spcPct val="0"/>
                </a:spcBef>
              </a:pPr>
              <a:r>
                <a:rPr lang="en-US" sz="8875" spc="-177">
                  <a:solidFill>
                    <a:srgbClr val="632B2B"/>
                  </a:solidFill>
                  <a:latin typeface="Now Medium"/>
                </a:rPr>
                <a:t>İyimser Bakış</a:t>
              </a:r>
            </a:p>
          </p:txBody>
        </p:sp>
        <p:sp>
          <p:nvSpPr>
            <p:cNvPr id="4" name="TextBox 4"/>
            <p:cNvSpPr txBox="1"/>
            <p:nvPr/>
          </p:nvSpPr>
          <p:spPr>
            <a:xfrm>
              <a:off x="0" y="2778027"/>
              <a:ext cx="11604454" cy="5993764"/>
            </a:xfrm>
            <a:prstGeom prst="rect">
              <a:avLst/>
            </a:prstGeom>
          </p:spPr>
          <p:txBody>
            <a:bodyPr lIns="0" tIns="0" rIns="0" bIns="0" rtlCol="0" anchor="t">
              <a:spAutoFit/>
            </a:bodyPr>
            <a:lstStyle/>
            <a:p>
              <a:pPr>
                <a:lnSpc>
                  <a:spcPts val="5793"/>
                </a:lnSpc>
              </a:pPr>
              <a:r>
                <a:rPr lang="en-US" sz="3862">
                  <a:solidFill>
                    <a:srgbClr val="632B2B"/>
                  </a:solidFill>
                  <a:latin typeface="Now Bold"/>
                </a:rPr>
                <a:t>4-) Pozitif Enerji Yayma: </a:t>
              </a:r>
            </a:p>
            <a:p>
              <a:pPr>
                <a:lnSpc>
                  <a:spcPts val="4293"/>
                </a:lnSpc>
              </a:pPr>
              <a:endParaRPr lang="en-US" sz="3862">
                <a:solidFill>
                  <a:srgbClr val="632B2B"/>
                </a:solidFill>
                <a:latin typeface="Now Bold"/>
              </a:endParaRPr>
            </a:p>
            <a:p>
              <a:pPr marL="0" lvl="0" indent="0" algn="l">
                <a:lnSpc>
                  <a:spcPts val="4293"/>
                </a:lnSpc>
                <a:spcBef>
                  <a:spcPct val="0"/>
                </a:spcBef>
              </a:pPr>
              <a:r>
                <a:rPr lang="en-US" sz="2862">
                  <a:solidFill>
                    <a:srgbClr val="632B2B"/>
                  </a:solidFill>
                  <a:latin typeface="Now"/>
                </a:rPr>
                <a:t>Arkadaşlarımızla ilişkilerimizde pozitif bir enerji yayabilen bir birey olursak ilişkilerimiz olumlu yönde etkilenecektir. Böyle bir birey olabilmek için stresten uzak kalmamız gerekir. Bunun için de öğretmenlerimiz ve ebeveynlerimizden yardım alabiliriz.</a:t>
              </a:r>
            </a:p>
          </p:txBody>
        </p:sp>
      </p:grpSp>
      <p:grpSp>
        <p:nvGrpSpPr>
          <p:cNvPr id="5" name="Group 5"/>
          <p:cNvGrpSpPr/>
          <p:nvPr/>
        </p:nvGrpSpPr>
        <p:grpSpPr>
          <a:xfrm>
            <a:off x="1038515" y="1028700"/>
            <a:ext cx="358140" cy="358140"/>
            <a:chOff x="0" y="0"/>
            <a:chExt cx="477520" cy="477520"/>
          </a:xfrm>
        </p:grpSpPr>
        <p:grpSp>
          <p:nvGrpSpPr>
            <p:cNvPr id="6" name="Group 6"/>
            <p:cNvGrpSpPr/>
            <p:nvPr/>
          </p:nvGrpSpPr>
          <p:grpSpPr>
            <a:xfrm>
              <a:off x="0" y="0"/>
              <a:ext cx="477520" cy="77593"/>
              <a:chOff x="0" y="0"/>
              <a:chExt cx="1913890" cy="310990"/>
            </a:xfrm>
          </p:grpSpPr>
          <p:sp>
            <p:nvSpPr>
              <p:cNvPr id="7" name="Freeform 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8" name="Group 8"/>
            <p:cNvGrpSpPr/>
            <p:nvPr/>
          </p:nvGrpSpPr>
          <p:grpSpPr>
            <a:xfrm>
              <a:off x="0" y="199964"/>
              <a:ext cx="477520" cy="77593"/>
              <a:chOff x="0" y="0"/>
              <a:chExt cx="1913890" cy="310990"/>
            </a:xfrm>
          </p:grpSpPr>
          <p:sp>
            <p:nvSpPr>
              <p:cNvPr id="9" name="Freeform 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nvGrpSpPr>
            <p:cNvPr id="10" name="Group 10"/>
            <p:cNvGrpSpPr/>
            <p:nvPr/>
          </p:nvGrpSpPr>
          <p:grpSpPr>
            <a:xfrm>
              <a:off x="0" y="399927"/>
              <a:ext cx="477520" cy="77593"/>
              <a:chOff x="0" y="0"/>
              <a:chExt cx="1913890" cy="310990"/>
            </a:xfrm>
          </p:grpSpPr>
          <p:sp>
            <p:nvSpPr>
              <p:cNvPr id="11" name="Freeform 1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lnTo>
                      <a:pt x="0" y="0"/>
                    </a:lnTo>
                  </a:path>
                </a:pathLst>
              </a:custGeom>
              <a:solidFill>
                <a:srgbClr val="632B2B"/>
              </a:solidFill>
            </p:spPr>
            <p:txBody>
              <a:bodyPr/>
              <a:lstStyle/>
              <a:p>
                <a:endParaRPr lang="tr-TR"/>
              </a:p>
            </p:txBody>
          </p:sp>
        </p:grpSp>
      </p:grpSp>
      <p:grpSp>
        <p:nvGrpSpPr>
          <p:cNvPr id="12" name="Group 12"/>
          <p:cNvGrpSpPr/>
          <p:nvPr/>
        </p:nvGrpSpPr>
        <p:grpSpPr>
          <a:xfrm>
            <a:off x="17259300" y="4093426"/>
            <a:ext cx="176115" cy="176115"/>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4" name="Group 14"/>
          <p:cNvGrpSpPr/>
          <p:nvPr/>
        </p:nvGrpSpPr>
        <p:grpSpPr>
          <a:xfrm>
            <a:off x="17259300" y="3131410"/>
            <a:ext cx="176115" cy="17611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6" name="Group 16"/>
          <p:cNvGrpSpPr/>
          <p:nvPr/>
        </p:nvGrpSpPr>
        <p:grpSpPr>
          <a:xfrm>
            <a:off x="17259300" y="3612418"/>
            <a:ext cx="176115" cy="176115"/>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18" name="Group 18"/>
          <p:cNvGrpSpPr/>
          <p:nvPr/>
        </p:nvGrpSpPr>
        <p:grpSpPr>
          <a:xfrm>
            <a:off x="17259300" y="4574435"/>
            <a:ext cx="176115" cy="176115"/>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0" name="Group 20"/>
          <p:cNvGrpSpPr/>
          <p:nvPr/>
        </p:nvGrpSpPr>
        <p:grpSpPr>
          <a:xfrm>
            <a:off x="17259300" y="5055443"/>
            <a:ext cx="176115" cy="17611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2" name="Group 22"/>
          <p:cNvGrpSpPr/>
          <p:nvPr/>
        </p:nvGrpSpPr>
        <p:grpSpPr>
          <a:xfrm>
            <a:off x="17259300" y="5536451"/>
            <a:ext cx="176115" cy="176115"/>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632B2B"/>
            </a:solidFill>
          </p:spPr>
          <p:txBody>
            <a:bodyPr/>
            <a:lstStyle/>
            <a:p>
              <a:endParaRPr lang="tr-TR"/>
            </a:p>
          </p:txBody>
        </p:sp>
      </p:grpSp>
      <p:grpSp>
        <p:nvGrpSpPr>
          <p:cNvPr id="24" name="Group 24"/>
          <p:cNvGrpSpPr/>
          <p:nvPr/>
        </p:nvGrpSpPr>
        <p:grpSpPr>
          <a:xfrm>
            <a:off x="17259300" y="6017459"/>
            <a:ext cx="176115" cy="176115"/>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6" name="Group 26"/>
          <p:cNvGrpSpPr/>
          <p:nvPr/>
        </p:nvGrpSpPr>
        <p:grpSpPr>
          <a:xfrm>
            <a:off x="17259300" y="6498467"/>
            <a:ext cx="176115" cy="176115"/>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grpSp>
        <p:nvGrpSpPr>
          <p:cNvPr id="28" name="Group 28"/>
          <p:cNvGrpSpPr/>
          <p:nvPr/>
        </p:nvGrpSpPr>
        <p:grpSpPr>
          <a:xfrm>
            <a:off x="17259300" y="6979475"/>
            <a:ext cx="176115" cy="176115"/>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D4A9">
                <a:alpha val="49804"/>
              </a:srgbClr>
            </a:solidFill>
          </p:spPr>
          <p:txBody>
            <a:bodyPr/>
            <a:lstStyle/>
            <a:p>
              <a:endParaRPr lang="tr-TR"/>
            </a:p>
          </p:txBody>
        </p:sp>
      </p:grpSp>
      <p:sp>
        <p:nvSpPr>
          <p:cNvPr id="30" name="Freeform 30"/>
          <p:cNvSpPr/>
          <p:nvPr/>
        </p:nvSpPr>
        <p:spPr>
          <a:xfrm rot="5400000">
            <a:off x="17007767" y="8986702"/>
            <a:ext cx="679181" cy="300074"/>
          </a:xfrm>
          <a:custGeom>
            <a:avLst/>
            <a:gdLst/>
            <a:ahLst/>
            <a:cxnLst/>
            <a:rect l="l" t="t" r="r" b="b"/>
            <a:pathLst>
              <a:path w="679181" h="300074">
                <a:moveTo>
                  <a:pt x="0" y="0"/>
                </a:moveTo>
                <a:lnTo>
                  <a:pt x="679181" y="0"/>
                </a:lnTo>
                <a:lnTo>
                  <a:pt x="679181" y="300074"/>
                </a:lnTo>
                <a:lnTo>
                  <a:pt x="0" y="3000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1" name="Freeform 31"/>
          <p:cNvSpPr/>
          <p:nvPr/>
        </p:nvSpPr>
        <p:spPr>
          <a:xfrm>
            <a:off x="9144000" y="2945083"/>
            <a:ext cx="8008760" cy="4935398"/>
          </a:xfrm>
          <a:custGeom>
            <a:avLst/>
            <a:gdLst/>
            <a:ahLst/>
            <a:cxnLst/>
            <a:rect l="l" t="t" r="r" b="b"/>
            <a:pathLst>
              <a:path w="8008760" h="4935398">
                <a:moveTo>
                  <a:pt x="0" y="0"/>
                </a:moveTo>
                <a:lnTo>
                  <a:pt x="8008760" y="0"/>
                </a:lnTo>
                <a:lnTo>
                  <a:pt x="8008760" y="4935399"/>
                </a:lnTo>
                <a:lnTo>
                  <a:pt x="0" y="4935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32" name="Freeform 32"/>
          <p:cNvSpPr/>
          <p:nvPr/>
        </p:nvSpPr>
        <p:spPr>
          <a:xfrm>
            <a:off x="-253712" y="8827539"/>
            <a:ext cx="1921796" cy="1902654"/>
          </a:xfrm>
          <a:custGeom>
            <a:avLst/>
            <a:gdLst/>
            <a:ahLst/>
            <a:cxnLst/>
            <a:rect l="l" t="t" r="r" b="b"/>
            <a:pathLst>
              <a:path w="1921796" h="1902654">
                <a:moveTo>
                  <a:pt x="0" y="0"/>
                </a:moveTo>
                <a:lnTo>
                  <a:pt x="1921796" y="0"/>
                </a:lnTo>
                <a:lnTo>
                  <a:pt x="1921796" y="1902654"/>
                </a:lnTo>
                <a:lnTo>
                  <a:pt x="0" y="1902654"/>
                </a:lnTo>
                <a:lnTo>
                  <a:pt x="0" y="0"/>
                </a:lnTo>
                <a:close/>
              </a:path>
            </a:pathLst>
          </a:custGeom>
          <a:blipFill>
            <a:blip r:embed="rId6"/>
            <a:stretch>
              <a:fillRect/>
            </a:stretch>
          </a:blipFill>
        </p:spPr>
        <p:txBody>
          <a:bodyPr/>
          <a:lstStyle/>
          <a:p>
            <a:endParaRPr lang="tr-T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1134</Words>
  <Application>Microsoft Office PowerPoint</Application>
  <PresentationFormat>Özel</PresentationFormat>
  <Paragraphs>125</Paragraphs>
  <Slides>27</Slides>
  <Notes>0</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27</vt:i4>
      </vt:variant>
    </vt:vector>
  </HeadingPairs>
  <TitlesOfParts>
    <vt:vector size="33" baseType="lpstr">
      <vt:lpstr>Calibri</vt:lpstr>
      <vt:lpstr>Now Bold</vt:lpstr>
      <vt:lpstr>Now</vt:lpstr>
      <vt:lpstr>Now Medium</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Renkli 3D İllüstrasyonlu Uzaktan Öğrenim Etkinlikler ve Özel İlgi Sunum</dc:title>
  <cp:lastModifiedBy>AHMET CETINBAS</cp:lastModifiedBy>
  <cp:revision>2</cp:revision>
  <dcterms:created xsi:type="dcterms:W3CDTF">2006-08-16T00:00:00Z</dcterms:created>
  <dcterms:modified xsi:type="dcterms:W3CDTF">2023-08-31T08:49:59Z</dcterms:modified>
  <dc:identifier>DAFs5hinvIo</dc:identifier>
</cp:coreProperties>
</file>